
<file path=[Content_Types].xml><?xml version="1.0" encoding="utf-8"?>
<Types xmlns="http://schemas.openxmlformats.org/package/2006/content-types">
  <Default Extension="jpeg" ContentType="image/jpeg"/>
  <Default Extension="m4a" ContentType="audio/mp4"/>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sldIdLst>
    <p:sldId id="256" r:id="rId5"/>
    <p:sldId id="287" r:id="rId6"/>
    <p:sldId id="288" r:id="rId7"/>
    <p:sldId id="259" r:id="rId8"/>
    <p:sldId id="276" r:id="rId9"/>
    <p:sldId id="271" r:id="rId10"/>
    <p:sldId id="265" r:id="rId11"/>
    <p:sldId id="286" r:id="rId12"/>
    <p:sldId id="277" r:id="rId13"/>
    <p:sldId id="278" r:id="rId14"/>
    <p:sldId id="279" r:id="rId15"/>
    <p:sldId id="280" r:id="rId16"/>
    <p:sldId id="281" r:id="rId17"/>
    <p:sldId id="282" r:id="rId18"/>
    <p:sldId id="285" r:id="rId19"/>
    <p:sldId id="289" r:id="rId20"/>
    <p:sldId id="290" r:id="rId21"/>
    <p:sldId id="264" r:id="rId22"/>
    <p:sldId id="291" r:id="rId23"/>
    <p:sldId id="293" r:id="rId24"/>
    <p:sldId id="270" r:id="rId25"/>
    <p:sldId id="258" r:id="rId26"/>
    <p:sldId id="266" r:id="rId27"/>
    <p:sldId id="294" r:id="rId28"/>
    <p:sldId id="295" r:id="rId29"/>
    <p:sldId id="297" r:id="rId30"/>
    <p:sldId id="298" r:id="rId31"/>
    <p:sldId id="299" r:id="rId32"/>
    <p:sldId id="27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DF6"/>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F0B225-6C6A-4D4D-A5ED-2959AB68D936}" v="567" dt="2023-03-24T16:26:05.4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1697" autoAdjust="0"/>
  </p:normalViewPr>
  <p:slideViewPr>
    <p:cSldViewPr snapToGrid="0">
      <p:cViewPr varScale="1">
        <p:scale>
          <a:sx n="42" d="100"/>
          <a:sy n="42" d="100"/>
        </p:scale>
        <p:origin x="1325" y="53"/>
      </p:cViewPr>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BBB454-65F9-4FA8-BC0E-4AB2A91E1373}"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en-GB"/>
        </a:p>
      </dgm:t>
    </dgm:pt>
    <dgm:pt modelId="{9D974192-E1EC-4346-BF0B-803D24B6FED6}">
      <dgm:prSet phldrT="[Text]" custT="1"/>
      <dgm:spPr/>
      <dgm:t>
        <a:bodyPr/>
        <a:lstStyle/>
        <a:p>
          <a:r>
            <a:rPr lang="en-GB" sz="3200" dirty="0"/>
            <a:t>Tools developed for VI programmers</a:t>
          </a:r>
        </a:p>
      </dgm:t>
    </dgm:pt>
    <dgm:pt modelId="{C7FF832A-8667-47B5-BEDA-58D04428EC4D}" type="parTrans" cxnId="{16AECB9A-F2B5-4846-B9AE-20AE56FABA95}">
      <dgm:prSet/>
      <dgm:spPr/>
      <dgm:t>
        <a:bodyPr/>
        <a:lstStyle/>
        <a:p>
          <a:endParaRPr lang="en-GB"/>
        </a:p>
      </dgm:t>
    </dgm:pt>
    <dgm:pt modelId="{3636D3F6-7131-4823-A0C7-A79CB8D102EF}" type="sibTrans" cxnId="{16AECB9A-F2B5-4846-B9AE-20AE56FABA95}">
      <dgm:prSet/>
      <dgm:spPr/>
      <dgm:t>
        <a:bodyPr/>
        <a:lstStyle/>
        <a:p>
          <a:endParaRPr lang="en-GB"/>
        </a:p>
      </dgm:t>
    </dgm:pt>
    <dgm:pt modelId="{04A202F6-37C4-45D9-85DD-96F122F77344}">
      <dgm:prSet phldrT="[Text]" custT="1"/>
      <dgm:spPr/>
      <dgm:t>
        <a:bodyPr/>
        <a:lstStyle/>
        <a:p>
          <a:r>
            <a:rPr lang="en-GB" sz="2400" dirty="0"/>
            <a:t>Educational tools</a:t>
          </a:r>
        </a:p>
      </dgm:t>
    </dgm:pt>
    <dgm:pt modelId="{6C001B86-2D85-4B98-A42D-F2BE4F270CBE}" type="parTrans" cxnId="{856C8F45-1DE6-466E-BFBE-D2F5FAEDD475}">
      <dgm:prSet/>
      <dgm:spPr/>
      <dgm:t>
        <a:bodyPr/>
        <a:lstStyle/>
        <a:p>
          <a:endParaRPr lang="en-GB"/>
        </a:p>
      </dgm:t>
    </dgm:pt>
    <dgm:pt modelId="{D3C4285C-C58B-42D0-8B70-FB7AC0C089B6}" type="sibTrans" cxnId="{856C8F45-1DE6-466E-BFBE-D2F5FAEDD475}">
      <dgm:prSet/>
      <dgm:spPr/>
      <dgm:t>
        <a:bodyPr/>
        <a:lstStyle/>
        <a:p>
          <a:endParaRPr lang="en-GB"/>
        </a:p>
      </dgm:t>
    </dgm:pt>
    <dgm:pt modelId="{C78F4D44-48F9-4144-A922-0A466BB2214B}">
      <dgm:prSet phldrT="[Text]" custT="1"/>
      <dgm:spPr/>
      <dgm:t>
        <a:bodyPr/>
        <a:lstStyle/>
        <a:p>
          <a:r>
            <a:rPr lang="en-GB" sz="2400" dirty="0"/>
            <a:t>IDE plugins</a:t>
          </a:r>
        </a:p>
      </dgm:t>
    </dgm:pt>
    <dgm:pt modelId="{31C6830D-E622-425D-89EC-8D26D985C518}" type="parTrans" cxnId="{D99EDD9D-694F-4108-92E3-BE4133E64DB0}">
      <dgm:prSet/>
      <dgm:spPr/>
      <dgm:t>
        <a:bodyPr/>
        <a:lstStyle/>
        <a:p>
          <a:endParaRPr lang="en-GB"/>
        </a:p>
      </dgm:t>
    </dgm:pt>
    <dgm:pt modelId="{6748A6CA-EFB6-4788-9408-70FAB79E6FEF}" type="sibTrans" cxnId="{D99EDD9D-694F-4108-92E3-BE4133E64DB0}">
      <dgm:prSet/>
      <dgm:spPr/>
      <dgm:t>
        <a:bodyPr/>
        <a:lstStyle/>
        <a:p>
          <a:endParaRPr lang="en-GB"/>
        </a:p>
      </dgm:t>
    </dgm:pt>
    <dgm:pt modelId="{2C81CCAD-4F21-4803-8F97-84A037650741}">
      <dgm:prSet phldrT="[Text]" custT="1"/>
      <dgm:spPr/>
      <dgm:t>
        <a:bodyPr/>
        <a:lstStyle/>
        <a:p>
          <a:r>
            <a:rPr lang="en-GB" sz="3200" dirty="0"/>
            <a:t>Code summarisation techniques </a:t>
          </a:r>
        </a:p>
      </dgm:t>
    </dgm:pt>
    <dgm:pt modelId="{7F291D7E-FC97-4867-B594-21EDDC813ADB}" type="parTrans" cxnId="{50F71E10-A8A7-4D81-86E1-3E9175F1BBCA}">
      <dgm:prSet/>
      <dgm:spPr/>
      <dgm:t>
        <a:bodyPr/>
        <a:lstStyle/>
        <a:p>
          <a:endParaRPr lang="en-GB"/>
        </a:p>
      </dgm:t>
    </dgm:pt>
    <dgm:pt modelId="{11592D28-78CC-472B-A068-775A54463BC3}" type="sibTrans" cxnId="{50F71E10-A8A7-4D81-86E1-3E9175F1BBCA}">
      <dgm:prSet/>
      <dgm:spPr/>
      <dgm:t>
        <a:bodyPr/>
        <a:lstStyle/>
        <a:p>
          <a:endParaRPr lang="en-GB"/>
        </a:p>
      </dgm:t>
    </dgm:pt>
    <dgm:pt modelId="{CACF4FA9-4B57-4FA7-9A6C-AC93E9238FC4}">
      <dgm:prSet phldrT="[Text]" custT="1"/>
      <dgm:spPr>
        <a:solidFill>
          <a:schemeClr val="accent3">
            <a:tint val="40000"/>
            <a:hueOff val="0"/>
            <a:satOff val="0"/>
            <a:lumOff val="0"/>
            <a:alpha val="88000"/>
          </a:schemeClr>
        </a:solidFill>
      </dgm:spPr>
      <dgm:t>
        <a:bodyPr/>
        <a:lstStyle/>
        <a:p>
          <a:r>
            <a:rPr lang="en-GB" sz="2400" dirty="0"/>
            <a:t>Information retrieval techniques</a:t>
          </a:r>
        </a:p>
      </dgm:t>
    </dgm:pt>
    <dgm:pt modelId="{96A72019-CFB5-415E-B03C-60021BDE6F9C}" type="parTrans" cxnId="{325C5F08-5BBF-44D1-A12C-1EE13CCE1844}">
      <dgm:prSet/>
      <dgm:spPr/>
      <dgm:t>
        <a:bodyPr/>
        <a:lstStyle/>
        <a:p>
          <a:endParaRPr lang="en-GB"/>
        </a:p>
      </dgm:t>
    </dgm:pt>
    <dgm:pt modelId="{22137BF6-9716-4D3A-9945-81F69B8EE645}" type="sibTrans" cxnId="{325C5F08-5BBF-44D1-A12C-1EE13CCE1844}">
      <dgm:prSet/>
      <dgm:spPr/>
      <dgm:t>
        <a:bodyPr/>
        <a:lstStyle/>
        <a:p>
          <a:endParaRPr lang="en-GB"/>
        </a:p>
      </dgm:t>
    </dgm:pt>
    <dgm:pt modelId="{C3F82268-7056-4B8D-8538-38249B585AA5}">
      <dgm:prSet phldrT="[Text]" custT="1"/>
      <dgm:spPr>
        <a:solidFill>
          <a:schemeClr val="accent3">
            <a:tint val="40000"/>
            <a:hueOff val="0"/>
            <a:satOff val="0"/>
            <a:lumOff val="0"/>
            <a:alpha val="88000"/>
          </a:schemeClr>
        </a:solidFill>
      </dgm:spPr>
      <dgm:t>
        <a:bodyPr/>
        <a:lstStyle/>
        <a:p>
          <a:r>
            <a:rPr lang="en-GB" sz="2400" dirty="0"/>
            <a:t>Abstractions: Stereotyping &amp; micropatterns</a:t>
          </a:r>
        </a:p>
      </dgm:t>
    </dgm:pt>
    <dgm:pt modelId="{6EC7C01F-E2C6-483B-AF74-11E80F7A17D5}" type="parTrans" cxnId="{01509E58-F82A-46F0-9939-F21E3263556C}">
      <dgm:prSet/>
      <dgm:spPr/>
      <dgm:t>
        <a:bodyPr/>
        <a:lstStyle/>
        <a:p>
          <a:endParaRPr lang="en-GB"/>
        </a:p>
      </dgm:t>
    </dgm:pt>
    <dgm:pt modelId="{37726A67-08B3-41A4-94BB-D231CF7E3850}" type="sibTrans" cxnId="{01509E58-F82A-46F0-9939-F21E3263556C}">
      <dgm:prSet/>
      <dgm:spPr/>
      <dgm:t>
        <a:bodyPr/>
        <a:lstStyle/>
        <a:p>
          <a:endParaRPr lang="en-GB"/>
        </a:p>
      </dgm:t>
    </dgm:pt>
    <dgm:pt modelId="{CDAE8BD7-F422-49DE-A3CD-FDFEC384971E}">
      <dgm:prSet phldrT="[Text]" custT="1"/>
      <dgm:spPr/>
      <dgm:t>
        <a:bodyPr/>
        <a:lstStyle/>
        <a:p>
          <a:r>
            <a:rPr lang="en-GB" sz="2400" dirty="0"/>
            <a:t>Accessible programming languages</a:t>
          </a:r>
        </a:p>
      </dgm:t>
    </dgm:pt>
    <dgm:pt modelId="{7B39930D-12B2-410F-A074-C5CBB27424E7}" type="parTrans" cxnId="{D9022E37-10F7-4469-8FBA-9F0E4B86CC96}">
      <dgm:prSet/>
      <dgm:spPr/>
      <dgm:t>
        <a:bodyPr/>
        <a:lstStyle/>
        <a:p>
          <a:endParaRPr lang="en-GB"/>
        </a:p>
      </dgm:t>
    </dgm:pt>
    <dgm:pt modelId="{9515ABAE-36E4-4986-8560-824D9A18DB9E}" type="sibTrans" cxnId="{D9022E37-10F7-4469-8FBA-9F0E4B86CC96}">
      <dgm:prSet/>
      <dgm:spPr/>
      <dgm:t>
        <a:bodyPr/>
        <a:lstStyle/>
        <a:p>
          <a:endParaRPr lang="en-GB"/>
        </a:p>
      </dgm:t>
    </dgm:pt>
    <dgm:pt modelId="{8875FD4D-9DDA-4E75-A213-A57F627ADB8F}">
      <dgm:prSet phldrT="[Text]" custT="1"/>
      <dgm:spPr/>
      <dgm:t>
        <a:bodyPr/>
        <a:lstStyle/>
        <a:p>
          <a:r>
            <a:rPr lang="en-GB" sz="2400" dirty="0"/>
            <a:t>Standalone tools</a:t>
          </a:r>
        </a:p>
      </dgm:t>
    </dgm:pt>
    <dgm:pt modelId="{13754757-A536-498F-9320-95BE6E072D66}" type="parTrans" cxnId="{F6A89EED-1E8C-4C6A-9D2F-EB423A96AE8C}">
      <dgm:prSet/>
      <dgm:spPr/>
      <dgm:t>
        <a:bodyPr/>
        <a:lstStyle/>
        <a:p>
          <a:endParaRPr lang="en-GB"/>
        </a:p>
      </dgm:t>
    </dgm:pt>
    <dgm:pt modelId="{23939E29-98BF-464F-8424-1FBC509A858B}" type="sibTrans" cxnId="{F6A89EED-1E8C-4C6A-9D2F-EB423A96AE8C}">
      <dgm:prSet/>
      <dgm:spPr/>
      <dgm:t>
        <a:bodyPr/>
        <a:lstStyle/>
        <a:p>
          <a:endParaRPr lang="en-GB"/>
        </a:p>
      </dgm:t>
    </dgm:pt>
    <dgm:pt modelId="{A5810B0D-44F8-4E98-8DD2-9643D1854D39}">
      <dgm:prSet phldrT="[Text]" custT="1"/>
      <dgm:spPr/>
      <dgm:t>
        <a:bodyPr/>
        <a:lstStyle/>
        <a:p>
          <a:r>
            <a:rPr lang="en-GB" sz="2400" dirty="0"/>
            <a:t>Vocal interfaces</a:t>
          </a:r>
        </a:p>
      </dgm:t>
    </dgm:pt>
    <dgm:pt modelId="{3185684A-547B-4892-80BE-E154D1A83660}" type="parTrans" cxnId="{6678B4E2-4529-45D6-8872-BDFCC99DBBFC}">
      <dgm:prSet/>
      <dgm:spPr/>
      <dgm:t>
        <a:bodyPr/>
        <a:lstStyle/>
        <a:p>
          <a:endParaRPr lang="en-GB"/>
        </a:p>
      </dgm:t>
    </dgm:pt>
    <dgm:pt modelId="{264D84F1-F898-44A9-963D-8120F1A8CFEC}" type="sibTrans" cxnId="{6678B4E2-4529-45D6-8872-BDFCC99DBBFC}">
      <dgm:prSet/>
      <dgm:spPr/>
      <dgm:t>
        <a:bodyPr/>
        <a:lstStyle/>
        <a:p>
          <a:endParaRPr lang="en-GB"/>
        </a:p>
      </dgm:t>
    </dgm:pt>
    <dgm:pt modelId="{F8AB955C-2A38-4FE2-957D-12CEDACB3B80}">
      <dgm:prSet phldrT="[Text]" custT="1"/>
      <dgm:spPr>
        <a:solidFill>
          <a:schemeClr val="accent3">
            <a:tint val="40000"/>
            <a:hueOff val="0"/>
            <a:satOff val="0"/>
            <a:lumOff val="0"/>
            <a:alpha val="88000"/>
          </a:schemeClr>
        </a:solidFill>
      </dgm:spPr>
      <dgm:t>
        <a:bodyPr/>
        <a:lstStyle/>
        <a:p>
          <a:r>
            <a:rPr lang="en-GB" sz="2400" dirty="0"/>
            <a:t>Natural language processing</a:t>
          </a:r>
        </a:p>
      </dgm:t>
    </dgm:pt>
    <dgm:pt modelId="{00A03B50-1F0D-419F-9A91-CB3773C3EA82}" type="parTrans" cxnId="{C63DB82B-CE0C-48DC-979D-A31D6655721F}">
      <dgm:prSet/>
      <dgm:spPr/>
      <dgm:t>
        <a:bodyPr/>
        <a:lstStyle/>
        <a:p>
          <a:endParaRPr lang="en-GB"/>
        </a:p>
      </dgm:t>
    </dgm:pt>
    <dgm:pt modelId="{70189D5B-BA5C-4DA8-BBC4-9FF595F795FB}" type="sibTrans" cxnId="{C63DB82B-CE0C-48DC-979D-A31D6655721F}">
      <dgm:prSet/>
      <dgm:spPr/>
      <dgm:t>
        <a:bodyPr/>
        <a:lstStyle/>
        <a:p>
          <a:endParaRPr lang="en-GB"/>
        </a:p>
      </dgm:t>
    </dgm:pt>
    <dgm:pt modelId="{0732985B-ED0D-4048-BDAE-5D02128452D4}">
      <dgm:prSet phldrT="[Text]" custT="1"/>
      <dgm:spPr>
        <a:solidFill>
          <a:schemeClr val="accent3">
            <a:tint val="40000"/>
            <a:hueOff val="0"/>
            <a:satOff val="0"/>
            <a:lumOff val="0"/>
            <a:alpha val="88000"/>
          </a:schemeClr>
        </a:solidFill>
      </dgm:spPr>
      <dgm:t>
        <a:bodyPr/>
        <a:lstStyle/>
        <a:p>
          <a:r>
            <a:rPr lang="en-GB" sz="2400" dirty="0"/>
            <a:t>Machine learning</a:t>
          </a:r>
        </a:p>
      </dgm:t>
    </dgm:pt>
    <dgm:pt modelId="{AED6EB47-ACB7-4C96-94D4-63FCE5FFEE5C}" type="parTrans" cxnId="{E986C319-A897-4EA6-9D53-4F64A436853D}">
      <dgm:prSet/>
      <dgm:spPr/>
      <dgm:t>
        <a:bodyPr/>
        <a:lstStyle/>
        <a:p>
          <a:endParaRPr lang="en-GB"/>
        </a:p>
      </dgm:t>
    </dgm:pt>
    <dgm:pt modelId="{DF89DF18-28F8-450B-9952-CDDEAEEB30E5}" type="sibTrans" cxnId="{E986C319-A897-4EA6-9D53-4F64A436853D}">
      <dgm:prSet/>
      <dgm:spPr/>
      <dgm:t>
        <a:bodyPr/>
        <a:lstStyle/>
        <a:p>
          <a:endParaRPr lang="en-GB"/>
        </a:p>
      </dgm:t>
    </dgm:pt>
    <dgm:pt modelId="{F1360693-1CA0-4ED7-A069-80BE3E786DE7}">
      <dgm:prSet phldrT="[Text]" custT="1"/>
      <dgm:spPr>
        <a:solidFill>
          <a:schemeClr val="accent3">
            <a:tint val="40000"/>
            <a:hueOff val="0"/>
            <a:satOff val="0"/>
            <a:lumOff val="0"/>
            <a:alpha val="88000"/>
          </a:schemeClr>
        </a:solidFill>
      </dgm:spPr>
      <dgm:t>
        <a:bodyPr/>
        <a:lstStyle/>
        <a:p>
          <a:r>
            <a:rPr lang="en-GB" sz="2400" dirty="0"/>
            <a:t>Artificial intelligence</a:t>
          </a:r>
        </a:p>
      </dgm:t>
    </dgm:pt>
    <dgm:pt modelId="{8585E449-80D3-406A-BB62-07D300F5A027}" type="parTrans" cxnId="{F59C654E-F2A1-446A-9290-E3D7592C7E89}">
      <dgm:prSet/>
      <dgm:spPr/>
      <dgm:t>
        <a:bodyPr/>
        <a:lstStyle/>
        <a:p>
          <a:endParaRPr lang="en-GB"/>
        </a:p>
      </dgm:t>
    </dgm:pt>
    <dgm:pt modelId="{E622AAFF-1B0D-4838-92F2-A4A967E7AED4}" type="sibTrans" cxnId="{F59C654E-F2A1-446A-9290-E3D7592C7E89}">
      <dgm:prSet/>
      <dgm:spPr/>
      <dgm:t>
        <a:bodyPr/>
        <a:lstStyle/>
        <a:p>
          <a:endParaRPr lang="en-GB"/>
        </a:p>
      </dgm:t>
    </dgm:pt>
    <dgm:pt modelId="{2AD2A345-F8B9-4438-9D0A-06F26094F17A}" type="pres">
      <dgm:prSet presAssocID="{CABBB454-65F9-4FA8-BC0E-4AB2A91E1373}" presName="Name0" presStyleCnt="0">
        <dgm:presLayoutVars>
          <dgm:dir/>
          <dgm:animLvl val="lvl"/>
          <dgm:resizeHandles val="exact"/>
        </dgm:presLayoutVars>
      </dgm:prSet>
      <dgm:spPr/>
    </dgm:pt>
    <dgm:pt modelId="{5012AC10-3075-496F-8D9E-0E793EE83DCD}" type="pres">
      <dgm:prSet presAssocID="{9D974192-E1EC-4346-BF0B-803D24B6FED6}" presName="composite" presStyleCnt="0"/>
      <dgm:spPr/>
    </dgm:pt>
    <dgm:pt modelId="{9D5B1176-531E-494F-B16A-D7E7A4C0BEE8}" type="pres">
      <dgm:prSet presAssocID="{9D974192-E1EC-4346-BF0B-803D24B6FED6}" presName="parTx" presStyleLbl="alignNode1" presStyleIdx="0" presStyleCnt="2" custScaleY="100000" custLinFactNeighborX="5189" custLinFactNeighborY="15">
        <dgm:presLayoutVars>
          <dgm:chMax val="0"/>
          <dgm:chPref val="0"/>
          <dgm:bulletEnabled val="1"/>
        </dgm:presLayoutVars>
      </dgm:prSet>
      <dgm:spPr>
        <a:prstGeom prst="roundRect">
          <a:avLst/>
        </a:prstGeom>
      </dgm:spPr>
    </dgm:pt>
    <dgm:pt modelId="{C0CAC0E2-771F-4A95-AC92-F31DF39D00C3}" type="pres">
      <dgm:prSet presAssocID="{9D974192-E1EC-4346-BF0B-803D24B6FED6}" presName="desTx" presStyleLbl="alignAccFollowNode1" presStyleIdx="0" presStyleCnt="2" custScaleX="100000" custScaleY="100000" custLinFactNeighborX="5827" custLinFactNeighborY="3335">
        <dgm:presLayoutVars>
          <dgm:bulletEnabled val="1"/>
        </dgm:presLayoutVars>
      </dgm:prSet>
      <dgm:spPr>
        <a:prstGeom prst="roundRect">
          <a:avLst/>
        </a:prstGeom>
      </dgm:spPr>
    </dgm:pt>
    <dgm:pt modelId="{A08ADD24-C478-4252-BC97-482D62811CE5}" type="pres">
      <dgm:prSet presAssocID="{3636D3F6-7131-4823-A0C7-A79CB8D102EF}" presName="space" presStyleCnt="0"/>
      <dgm:spPr/>
    </dgm:pt>
    <dgm:pt modelId="{B3CF59F1-CB0F-4214-9568-541F4C8A9044}" type="pres">
      <dgm:prSet presAssocID="{2C81CCAD-4F21-4803-8F97-84A037650741}" presName="composite" presStyleCnt="0"/>
      <dgm:spPr/>
    </dgm:pt>
    <dgm:pt modelId="{62C3D180-F35D-49CC-89E5-F25716D6176A}" type="pres">
      <dgm:prSet presAssocID="{2C81CCAD-4F21-4803-8F97-84A037650741}" presName="parTx" presStyleLbl="alignNode1" presStyleIdx="1" presStyleCnt="2" custLinFactNeighborX="-2884" custLinFactNeighborY="-552">
        <dgm:presLayoutVars>
          <dgm:chMax val="0"/>
          <dgm:chPref val="0"/>
          <dgm:bulletEnabled val="1"/>
        </dgm:presLayoutVars>
      </dgm:prSet>
      <dgm:spPr>
        <a:prstGeom prst="roundRect">
          <a:avLst/>
        </a:prstGeom>
      </dgm:spPr>
    </dgm:pt>
    <dgm:pt modelId="{95FF3C95-11AF-45D7-BD5C-3EB98FC6A1A8}" type="pres">
      <dgm:prSet presAssocID="{2C81CCAD-4F21-4803-8F97-84A037650741}" presName="desTx" presStyleLbl="alignAccFollowNode1" presStyleIdx="1" presStyleCnt="2" custLinFactNeighborX="-2251" custLinFactNeighborY="3335">
        <dgm:presLayoutVars>
          <dgm:bulletEnabled val="1"/>
        </dgm:presLayoutVars>
      </dgm:prSet>
      <dgm:spPr>
        <a:prstGeom prst="roundRect">
          <a:avLst/>
        </a:prstGeom>
      </dgm:spPr>
    </dgm:pt>
  </dgm:ptLst>
  <dgm:cxnLst>
    <dgm:cxn modelId="{61BDE901-3046-44B9-A2D3-348B5B3806AD}" type="presOf" srcId="{F1360693-1CA0-4ED7-A069-80BE3E786DE7}" destId="{95FF3C95-11AF-45D7-BD5C-3EB98FC6A1A8}" srcOrd="0" destOrd="4" presId="urn:microsoft.com/office/officeart/2005/8/layout/hList1"/>
    <dgm:cxn modelId="{325C5F08-5BBF-44D1-A12C-1EE13CCE1844}" srcId="{2C81CCAD-4F21-4803-8F97-84A037650741}" destId="{CACF4FA9-4B57-4FA7-9A6C-AC93E9238FC4}" srcOrd="0" destOrd="0" parTransId="{96A72019-CFB5-415E-B03C-60021BDE6F9C}" sibTransId="{22137BF6-9716-4D3A-9945-81F69B8EE645}"/>
    <dgm:cxn modelId="{FB034A0C-DD6F-4F5B-9F57-10AE29CC7E44}" type="presOf" srcId="{CACF4FA9-4B57-4FA7-9A6C-AC93E9238FC4}" destId="{95FF3C95-11AF-45D7-BD5C-3EB98FC6A1A8}" srcOrd="0" destOrd="0" presId="urn:microsoft.com/office/officeart/2005/8/layout/hList1"/>
    <dgm:cxn modelId="{50F71E10-A8A7-4D81-86E1-3E9175F1BBCA}" srcId="{CABBB454-65F9-4FA8-BC0E-4AB2A91E1373}" destId="{2C81CCAD-4F21-4803-8F97-84A037650741}" srcOrd="1" destOrd="0" parTransId="{7F291D7E-FC97-4867-B594-21EDDC813ADB}" sibTransId="{11592D28-78CC-472B-A068-775A54463BC3}"/>
    <dgm:cxn modelId="{86FA1019-BBAF-46A6-9ADC-0545C5C60F36}" type="presOf" srcId="{0732985B-ED0D-4048-BDAE-5D02128452D4}" destId="{95FF3C95-11AF-45D7-BD5C-3EB98FC6A1A8}" srcOrd="0" destOrd="3" presId="urn:microsoft.com/office/officeart/2005/8/layout/hList1"/>
    <dgm:cxn modelId="{E986C319-A897-4EA6-9D53-4F64A436853D}" srcId="{2C81CCAD-4F21-4803-8F97-84A037650741}" destId="{0732985B-ED0D-4048-BDAE-5D02128452D4}" srcOrd="3" destOrd="0" parTransId="{AED6EB47-ACB7-4C96-94D4-63FCE5FFEE5C}" sibTransId="{DF89DF18-28F8-450B-9952-CDDEAEEB30E5}"/>
    <dgm:cxn modelId="{5D61C823-2B72-48B0-BDD5-01770594D649}" type="presOf" srcId="{2C81CCAD-4F21-4803-8F97-84A037650741}" destId="{62C3D180-F35D-49CC-89E5-F25716D6176A}" srcOrd="0" destOrd="0" presId="urn:microsoft.com/office/officeart/2005/8/layout/hList1"/>
    <dgm:cxn modelId="{B16BB625-487E-42C1-8C07-3AEE063DD31A}" type="presOf" srcId="{04A202F6-37C4-45D9-85DD-96F122F77344}" destId="{C0CAC0E2-771F-4A95-AC92-F31DF39D00C3}" srcOrd="0" destOrd="0" presId="urn:microsoft.com/office/officeart/2005/8/layout/hList1"/>
    <dgm:cxn modelId="{C63DB82B-CE0C-48DC-979D-A31D6655721F}" srcId="{2C81CCAD-4F21-4803-8F97-84A037650741}" destId="{F8AB955C-2A38-4FE2-957D-12CEDACB3B80}" srcOrd="2" destOrd="0" parTransId="{00A03B50-1F0D-419F-9A91-CB3773C3EA82}" sibTransId="{70189D5B-BA5C-4DA8-BBC4-9FF595F795FB}"/>
    <dgm:cxn modelId="{80769130-AFE5-411B-AC07-F7992F4BCBAD}" type="presOf" srcId="{C78F4D44-48F9-4144-A922-0A466BB2214B}" destId="{C0CAC0E2-771F-4A95-AC92-F31DF39D00C3}" srcOrd="0" destOrd="1" presId="urn:microsoft.com/office/officeart/2005/8/layout/hList1"/>
    <dgm:cxn modelId="{D9022E37-10F7-4469-8FBA-9F0E4B86CC96}" srcId="{9D974192-E1EC-4346-BF0B-803D24B6FED6}" destId="{CDAE8BD7-F422-49DE-A3CD-FDFEC384971E}" srcOrd="2" destOrd="0" parTransId="{7B39930D-12B2-410F-A074-C5CBB27424E7}" sibTransId="{9515ABAE-36E4-4986-8560-824D9A18DB9E}"/>
    <dgm:cxn modelId="{E2B87245-0B6A-4651-A008-AB17CAC3F82A}" type="presOf" srcId="{F8AB955C-2A38-4FE2-957D-12CEDACB3B80}" destId="{95FF3C95-11AF-45D7-BD5C-3EB98FC6A1A8}" srcOrd="0" destOrd="2" presId="urn:microsoft.com/office/officeart/2005/8/layout/hList1"/>
    <dgm:cxn modelId="{856C8F45-1DE6-466E-BFBE-D2F5FAEDD475}" srcId="{9D974192-E1EC-4346-BF0B-803D24B6FED6}" destId="{04A202F6-37C4-45D9-85DD-96F122F77344}" srcOrd="0" destOrd="0" parTransId="{6C001B86-2D85-4B98-A42D-F2BE4F270CBE}" sibTransId="{D3C4285C-C58B-42D0-8B70-FB7AC0C089B6}"/>
    <dgm:cxn modelId="{F59C654E-F2A1-446A-9290-E3D7592C7E89}" srcId="{2C81CCAD-4F21-4803-8F97-84A037650741}" destId="{F1360693-1CA0-4ED7-A069-80BE3E786DE7}" srcOrd="4" destOrd="0" parTransId="{8585E449-80D3-406A-BB62-07D300F5A027}" sibTransId="{E622AAFF-1B0D-4838-92F2-A4A967E7AED4}"/>
    <dgm:cxn modelId="{F61EED72-96CD-4F4E-8F84-BABB16249B49}" type="presOf" srcId="{9D974192-E1EC-4346-BF0B-803D24B6FED6}" destId="{9D5B1176-531E-494F-B16A-D7E7A4C0BEE8}" srcOrd="0" destOrd="0" presId="urn:microsoft.com/office/officeart/2005/8/layout/hList1"/>
    <dgm:cxn modelId="{01509E58-F82A-46F0-9939-F21E3263556C}" srcId="{2C81CCAD-4F21-4803-8F97-84A037650741}" destId="{C3F82268-7056-4B8D-8538-38249B585AA5}" srcOrd="1" destOrd="0" parTransId="{6EC7C01F-E2C6-483B-AF74-11E80F7A17D5}" sibTransId="{37726A67-08B3-41A4-94BB-D231CF7E3850}"/>
    <dgm:cxn modelId="{658B417E-0D80-4A1C-BB57-321B038F8BEB}" type="presOf" srcId="{C3F82268-7056-4B8D-8538-38249B585AA5}" destId="{95FF3C95-11AF-45D7-BD5C-3EB98FC6A1A8}" srcOrd="0" destOrd="1" presId="urn:microsoft.com/office/officeart/2005/8/layout/hList1"/>
    <dgm:cxn modelId="{16AECB9A-F2B5-4846-B9AE-20AE56FABA95}" srcId="{CABBB454-65F9-4FA8-BC0E-4AB2A91E1373}" destId="{9D974192-E1EC-4346-BF0B-803D24B6FED6}" srcOrd="0" destOrd="0" parTransId="{C7FF832A-8667-47B5-BEDA-58D04428EC4D}" sibTransId="{3636D3F6-7131-4823-A0C7-A79CB8D102EF}"/>
    <dgm:cxn modelId="{D99EDD9D-694F-4108-92E3-BE4133E64DB0}" srcId="{9D974192-E1EC-4346-BF0B-803D24B6FED6}" destId="{C78F4D44-48F9-4144-A922-0A466BB2214B}" srcOrd="1" destOrd="0" parTransId="{31C6830D-E622-425D-89EC-8D26D985C518}" sibTransId="{6748A6CA-EFB6-4788-9408-70FAB79E6FEF}"/>
    <dgm:cxn modelId="{0CD05BA9-48F6-4846-8876-B6322BDF1F17}" type="presOf" srcId="{CDAE8BD7-F422-49DE-A3CD-FDFEC384971E}" destId="{C0CAC0E2-771F-4A95-AC92-F31DF39D00C3}" srcOrd="0" destOrd="2" presId="urn:microsoft.com/office/officeart/2005/8/layout/hList1"/>
    <dgm:cxn modelId="{7FFE78D4-B444-4E8A-9EE3-CC962FEC0378}" type="presOf" srcId="{8875FD4D-9DDA-4E75-A213-A57F627ADB8F}" destId="{C0CAC0E2-771F-4A95-AC92-F31DF39D00C3}" srcOrd="0" destOrd="3" presId="urn:microsoft.com/office/officeart/2005/8/layout/hList1"/>
    <dgm:cxn modelId="{710013D7-9A88-43EC-AAB0-DABCA70903CD}" type="presOf" srcId="{A5810B0D-44F8-4E98-8DD2-9643D1854D39}" destId="{C0CAC0E2-771F-4A95-AC92-F31DF39D00C3}" srcOrd="0" destOrd="4" presId="urn:microsoft.com/office/officeart/2005/8/layout/hList1"/>
    <dgm:cxn modelId="{6678B4E2-4529-45D6-8872-BDFCC99DBBFC}" srcId="{9D974192-E1EC-4346-BF0B-803D24B6FED6}" destId="{A5810B0D-44F8-4E98-8DD2-9643D1854D39}" srcOrd="4" destOrd="0" parTransId="{3185684A-547B-4892-80BE-E154D1A83660}" sibTransId="{264D84F1-F898-44A9-963D-8120F1A8CFEC}"/>
    <dgm:cxn modelId="{F3A8DDEC-709B-43F4-BFA5-B71CBF0FA877}" type="presOf" srcId="{CABBB454-65F9-4FA8-BC0E-4AB2A91E1373}" destId="{2AD2A345-F8B9-4438-9D0A-06F26094F17A}" srcOrd="0" destOrd="0" presId="urn:microsoft.com/office/officeart/2005/8/layout/hList1"/>
    <dgm:cxn modelId="{F6A89EED-1E8C-4C6A-9D2F-EB423A96AE8C}" srcId="{9D974192-E1EC-4346-BF0B-803D24B6FED6}" destId="{8875FD4D-9DDA-4E75-A213-A57F627ADB8F}" srcOrd="3" destOrd="0" parTransId="{13754757-A536-498F-9320-95BE6E072D66}" sibTransId="{23939E29-98BF-464F-8424-1FBC509A858B}"/>
    <dgm:cxn modelId="{CB539E19-BC6A-4628-9ACD-86DDE6971066}" type="presParOf" srcId="{2AD2A345-F8B9-4438-9D0A-06F26094F17A}" destId="{5012AC10-3075-496F-8D9E-0E793EE83DCD}" srcOrd="0" destOrd="0" presId="urn:microsoft.com/office/officeart/2005/8/layout/hList1"/>
    <dgm:cxn modelId="{BEAA2E28-2CCC-40AC-9266-4BB6119F116D}" type="presParOf" srcId="{5012AC10-3075-496F-8D9E-0E793EE83DCD}" destId="{9D5B1176-531E-494F-B16A-D7E7A4C0BEE8}" srcOrd="0" destOrd="0" presId="urn:microsoft.com/office/officeart/2005/8/layout/hList1"/>
    <dgm:cxn modelId="{C40BC141-5286-4A03-AE52-B9522A36AF93}" type="presParOf" srcId="{5012AC10-3075-496F-8D9E-0E793EE83DCD}" destId="{C0CAC0E2-771F-4A95-AC92-F31DF39D00C3}" srcOrd="1" destOrd="0" presId="urn:microsoft.com/office/officeart/2005/8/layout/hList1"/>
    <dgm:cxn modelId="{795B2B03-1BA5-4E22-A3BD-9ABD2F0D4DF0}" type="presParOf" srcId="{2AD2A345-F8B9-4438-9D0A-06F26094F17A}" destId="{A08ADD24-C478-4252-BC97-482D62811CE5}" srcOrd="1" destOrd="0" presId="urn:microsoft.com/office/officeart/2005/8/layout/hList1"/>
    <dgm:cxn modelId="{7B4235E0-CB65-435F-8707-91D36DB6C22C}" type="presParOf" srcId="{2AD2A345-F8B9-4438-9D0A-06F26094F17A}" destId="{B3CF59F1-CB0F-4214-9568-541F4C8A9044}" srcOrd="2" destOrd="0" presId="urn:microsoft.com/office/officeart/2005/8/layout/hList1"/>
    <dgm:cxn modelId="{027F91CA-8F08-47FE-9564-7BCE4E78D00A}" type="presParOf" srcId="{B3CF59F1-CB0F-4214-9568-541F4C8A9044}" destId="{62C3D180-F35D-49CC-89E5-F25716D6176A}" srcOrd="0" destOrd="0" presId="urn:microsoft.com/office/officeart/2005/8/layout/hList1"/>
    <dgm:cxn modelId="{E0511ACA-86D8-4330-9510-FFFAFFE68AED}" type="presParOf" srcId="{B3CF59F1-CB0F-4214-9568-541F4C8A9044}" destId="{95FF3C95-11AF-45D7-BD5C-3EB98FC6A1A8}" srcOrd="1" destOrd="0" presId="urn:microsoft.com/office/officeart/2005/8/layout/hList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US"/>
        </a:p>
      </dgm:t>
    </dgm:pt>
    <dgm:pt modelId="{8FE81FEC-2664-411F-AEB3-065F29F52751}">
      <dgm:prSet custT="1"/>
      <dgm:spPr>
        <a:solidFill>
          <a:schemeClr val="accent1"/>
        </a:solidFill>
        <a:ln>
          <a:noFill/>
        </a:ln>
      </dgm:spPr>
      <dgm:t>
        <a:bodyPr lIns="182880" tIns="182880" rIns="182880" bIns="182880"/>
        <a:lstStyle/>
        <a:p>
          <a:pPr marL="0" algn="ctr" rtl="0">
            <a:buNone/>
          </a:pPr>
          <a:r>
            <a:rPr lang="en-US" sz="1400" dirty="0">
              <a:latin typeface="Tenorite" pitchFamily="2" charset="0"/>
            </a:rPr>
            <a:t>We </a:t>
          </a:r>
          <a:r>
            <a:rPr lang="en-US" sz="1400" dirty="0" err="1">
              <a:latin typeface="Tenorite" pitchFamily="2" charset="0"/>
            </a:rPr>
            <a:t>analysed</a:t>
          </a:r>
          <a:r>
            <a:rPr lang="en-US" sz="1400" dirty="0">
              <a:latin typeface="Tenorite" pitchFamily="2" charset="0"/>
            </a:rPr>
            <a:t> JSON abstract syntax trees, and using the results from stage 1, we generated a formal mapping from JSON syntax to natural language.</a:t>
          </a:r>
        </a:p>
      </dgm:t>
    </dgm:pt>
    <dgm:pt modelId="{BCBC007E-0269-421B-9C41-DE26D5C3A822}" type="parTrans" cxnId="{711E093C-AD42-45A4-8D40-A2D39702062E}">
      <dgm:prSet/>
      <dgm:spPr/>
      <dgm:t>
        <a:bodyPr/>
        <a:lstStyle/>
        <a:p>
          <a:endParaRPr lang="en-US">
            <a:latin typeface="Tenorite" pitchFamily="2" charset="0"/>
          </a:endParaRPr>
        </a:p>
      </dgm:t>
    </dgm:pt>
    <dgm:pt modelId="{80230EB7-7230-4881-A631-309C07417378}" type="sibTrans" cxnId="{711E093C-AD42-45A4-8D40-A2D39702062E}">
      <dgm:prSet/>
      <dgm:spPr/>
      <dgm:t>
        <a:bodyPr/>
        <a:lstStyle/>
        <a:p>
          <a:endParaRPr lang="en-US">
            <a:latin typeface="Tenorite" pitchFamily="2" charset="0"/>
          </a:endParaRPr>
        </a:p>
      </dgm:t>
    </dgm:pt>
    <dgm:pt modelId="{73D947E0-108F-4D20-A71E-3CF329F97212}">
      <dgm:prSet phldr="0"/>
      <dgm:spPr>
        <a:solidFill>
          <a:schemeClr val="accent1"/>
        </a:solidFill>
        <a:ln>
          <a:noFill/>
        </a:ln>
      </dgm:spPr>
      <dgm:t>
        <a:bodyPr/>
        <a:lstStyle/>
        <a:p>
          <a:pPr marL="0" algn="ctr" rtl="0">
            <a:buNone/>
          </a:pPr>
          <a:r>
            <a:rPr lang="en-US" sz="2000" dirty="0">
              <a:latin typeface="Tenorite" pitchFamily="2" charset="0"/>
            </a:rPr>
            <a:t>User research</a:t>
          </a:r>
        </a:p>
      </dgm:t>
    </dgm:pt>
    <dgm:pt modelId="{9D249532-A24D-4D8F-848A-9F42F2E486C9}" type="parTrans" cxnId="{A0077D09-C12C-46D0-8DF7-194B6911362A}">
      <dgm:prSet/>
      <dgm:spPr/>
      <dgm:t>
        <a:bodyPr/>
        <a:lstStyle/>
        <a:p>
          <a:endParaRPr lang="en-US">
            <a:latin typeface="Tenorite" pitchFamily="2" charset="0"/>
          </a:endParaRPr>
        </a:p>
      </dgm:t>
    </dgm:pt>
    <dgm:pt modelId="{AE813459-65AB-4FA9-B717-330DDA6DFA4E}" type="sibTrans" cxnId="{A0077D09-C12C-46D0-8DF7-194B6911362A}">
      <dgm:prSet/>
      <dgm:spPr/>
      <dgm:t>
        <a:bodyPr/>
        <a:lstStyle/>
        <a:p>
          <a:endParaRPr lang="en-US">
            <a:latin typeface="Tenorite" pitchFamily="2" charset="0"/>
          </a:endParaRPr>
        </a:p>
      </dgm:t>
    </dgm:pt>
    <dgm:pt modelId="{30A490C8-22B4-4D68-875C-0F0DE2FF864D}">
      <dgm:prSet custT="1"/>
      <dgm:spPr>
        <a:solidFill>
          <a:schemeClr val="accent1"/>
        </a:solidFill>
        <a:ln>
          <a:noFill/>
        </a:ln>
      </dgm:spPr>
      <dgm:t>
        <a:bodyPr/>
        <a:lstStyle/>
        <a:p>
          <a:pPr marL="0" algn="ctr">
            <a:buNone/>
          </a:pPr>
          <a:r>
            <a:rPr lang="en-US" sz="1400" dirty="0">
              <a:latin typeface="Tenorite" pitchFamily="2" charset="0"/>
            </a:rPr>
            <a:t>We asked 10 students to summarize a JSON file. The results were used to inform our description design.</a:t>
          </a:r>
        </a:p>
      </dgm:t>
    </dgm:pt>
    <dgm:pt modelId="{035C64B0-4F0C-4FD1-BD23-B1D4C9887CBE}" type="parTrans" cxnId="{381FE1CC-8184-4745-8EB3-6DE11655998D}">
      <dgm:prSet/>
      <dgm:spPr/>
      <dgm:t>
        <a:bodyPr/>
        <a:lstStyle/>
        <a:p>
          <a:endParaRPr lang="en-US">
            <a:latin typeface="Tenorite" pitchFamily="2" charset="0"/>
          </a:endParaRPr>
        </a:p>
      </dgm:t>
    </dgm:pt>
    <dgm:pt modelId="{45495DA8-8707-41E3-A12B-FA5766269C44}" type="sibTrans" cxnId="{381FE1CC-8184-4745-8EB3-6DE11655998D}">
      <dgm:prSet/>
      <dgm:spPr/>
      <dgm:t>
        <a:bodyPr/>
        <a:lstStyle/>
        <a:p>
          <a:endParaRPr lang="en-US">
            <a:latin typeface="Tenorite" pitchFamily="2" charset="0"/>
          </a:endParaRPr>
        </a:p>
      </dgm:t>
    </dgm:pt>
    <dgm:pt modelId="{B1AFA1AF-0FF8-45B3-A6D0-0E255A2F637D}">
      <dgm:prSet phldr="0"/>
      <dgm:spPr>
        <a:solidFill>
          <a:schemeClr val="accent1"/>
        </a:solidFill>
        <a:ln>
          <a:noFill/>
        </a:ln>
      </dgm:spPr>
      <dgm:t>
        <a:bodyPr/>
        <a:lstStyle/>
        <a:p>
          <a:pPr marL="0" algn="ctr">
            <a:buNone/>
          </a:pPr>
          <a:r>
            <a:rPr lang="en-US" sz="2000" dirty="0">
              <a:latin typeface="Tenorite" pitchFamily="2" charset="0"/>
            </a:rPr>
            <a:t>User personas</a:t>
          </a:r>
        </a:p>
      </dgm:t>
    </dgm:pt>
    <dgm:pt modelId="{10C68AF5-481C-45AA-A216-8BBBB04515B9}" type="parTrans" cxnId="{F28D7702-2FC3-49BD-BB13-C989E5EE622A}">
      <dgm:prSet/>
      <dgm:spPr/>
      <dgm:t>
        <a:bodyPr/>
        <a:lstStyle/>
        <a:p>
          <a:endParaRPr lang="en-US">
            <a:latin typeface="Tenorite" pitchFamily="2" charset="0"/>
          </a:endParaRPr>
        </a:p>
      </dgm:t>
    </dgm:pt>
    <dgm:pt modelId="{88649F7A-400B-4056-965D-C9AC0B3AD942}" type="sibTrans" cxnId="{F28D7702-2FC3-49BD-BB13-C989E5EE622A}">
      <dgm:prSet/>
      <dgm:spPr/>
      <dgm:t>
        <a:bodyPr/>
        <a:lstStyle/>
        <a:p>
          <a:endParaRPr lang="en-US">
            <a:latin typeface="Tenorite" pitchFamily="2" charset="0"/>
          </a:endParaRPr>
        </a:p>
      </dgm:t>
    </dgm:pt>
    <dgm:pt modelId="{50418D2B-9486-42DE-AFDD-1D31420040FF}">
      <dgm:prSet custT="1"/>
      <dgm:spPr>
        <a:solidFill>
          <a:schemeClr val="accent1"/>
        </a:solidFill>
        <a:ln>
          <a:noFill/>
        </a:ln>
      </dgm:spPr>
      <dgm:t>
        <a:bodyPr/>
        <a:lstStyle/>
        <a:p>
          <a:pPr marL="0" algn="ctr">
            <a:buNone/>
          </a:pPr>
          <a:r>
            <a:rPr lang="en-US" sz="1400" dirty="0">
              <a:latin typeface="Tenorite" pitchFamily="2" charset="0"/>
            </a:rPr>
            <a:t>We considered the challenges faced by each user persona, in particularly challenges faced by VI programmers</a:t>
          </a:r>
        </a:p>
      </dgm:t>
    </dgm:pt>
    <dgm:pt modelId="{D5A17F6B-93F5-442B-938A-0F38C281BE88}" type="parTrans" cxnId="{5A5BA622-5DEB-48B9-88D9-C1DE36C711E5}">
      <dgm:prSet/>
      <dgm:spPr/>
      <dgm:t>
        <a:bodyPr/>
        <a:lstStyle/>
        <a:p>
          <a:endParaRPr lang="en-US">
            <a:latin typeface="Tenorite" pitchFamily="2" charset="0"/>
          </a:endParaRPr>
        </a:p>
      </dgm:t>
    </dgm:pt>
    <dgm:pt modelId="{1D87A0A5-8024-4710-846B-D5BFAC785107}" type="sibTrans" cxnId="{5A5BA622-5DEB-48B9-88D9-C1DE36C711E5}">
      <dgm:prSet/>
      <dgm:spPr/>
      <dgm:t>
        <a:bodyPr/>
        <a:lstStyle/>
        <a:p>
          <a:endParaRPr lang="en-US">
            <a:latin typeface="Tenorite" pitchFamily="2" charset="0"/>
          </a:endParaRPr>
        </a:p>
      </dgm:t>
    </dgm:pt>
    <dgm:pt modelId="{E9682B4F-0217-4B50-923E-C104AA24290F}">
      <dgm:prSet phldr="0"/>
      <dgm:spPr>
        <a:solidFill>
          <a:schemeClr val="accent1"/>
        </a:solidFill>
        <a:ln>
          <a:noFill/>
        </a:ln>
      </dgm:spPr>
      <dgm:t>
        <a:bodyPr/>
        <a:lstStyle/>
        <a:p>
          <a:pPr marL="0" algn="ctr">
            <a:buNone/>
          </a:pPr>
          <a:r>
            <a:rPr lang="en-US" sz="2000" dirty="0">
              <a:latin typeface="Tenorite" pitchFamily="2" charset="0"/>
            </a:rPr>
            <a:t>User stories &amp; scenarios</a:t>
          </a:r>
        </a:p>
      </dgm:t>
    </dgm:pt>
    <dgm:pt modelId="{E0F6C4AF-9BBB-4698-91D7-F9AE3EACBD5D}" type="parTrans" cxnId="{6C23D0C9-74B2-4C8B-AB2F-A03B3B0EBE56}">
      <dgm:prSet/>
      <dgm:spPr/>
      <dgm:t>
        <a:bodyPr/>
        <a:lstStyle/>
        <a:p>
          <a:endParaRPr lang="en-US">
            <a:latin typeface="Tenorite" pitchFamily="2" charset="0"/>
          </a:endParaRPr>
        </a:p>
      </dgm:t>
    </dgm:pt>
    <dgm:pt modelId="{B8632E42-D7EB-4C31-877E-6F1B2801851A}" type="sibTrans" cxnId="{6C23D0C9-74B2-4C8B-AB2F-A03B3B0EBE56}">
      <dgm:prSet/>
      <dgm:spPr/>
      <dgm:t>
        <a:bodyPr/>
        <a:lstStyle/>
        <a:p>
          <a:endParaRPr lang="en-US">
            <a:latin typeface="Tenorite" pitchFamily="2" charset="0"/>
          </a:endParaRPr>
        </a:p>
      </dgm:t>
    </dgm:pt>
    <dgm:pt modelId="{0EC0C300-11E4-45CF-8418-973585107209}">
      <dgm:prSet phldr="0" custT="1"/>
      <dgm:spPr>
        <a:solidFill>
          <a:schemeClr val="accent1"/>
        </a:solidFill>
        <a:ln>
          <a:noFill/>
        </a:ln>
      </dgm:spPr>
      <dgm:t>
        <a:bodyPr/>
        <a:lstStyle/>
        <a:p>
          <a:pPr marL="0" algn="ctr">
            <a:buNone/>
          </a:pPr>
          <a:r>
            <a:rPr lang="en-US" sz="1400" dirty="0">
              <a:latin typeface="Tenorite" pitchFamily="2" charset="0"/>
            </a:rPr>
            <a:t>We wrote a set of user stories &amp; scenarios to further inform the design of the tool</a:t>
          </a:r>
        </a:p>
      </dgm:t>
    </dgm:pt>
    <dgm:pt modelId="{1E4DD98E-100E-46B7-B24A-408BBF69E9FA}" type="parTrans" cxnId="{51563A4F-C0EB-47D6-B5BC-47A4E599AD4B}">
      <dgm:prSet/>
      <dgm:spPr/>
      <dgm:t>
        <a:bodyPr/>
        <a:lstStyle/>
        <a:p>
          <a:endParaRPr lang="en-US">
            <a:latin typeface="Tenorite" pitchFamily="2" charset="0"/>
          </a:endParaRPr>
        </a:p>
      </dgm:t>
    </dgm:pt>
    <dgm:pt modelId="{90FAB5D1-62B3-4FF6-A07D-EE607F529C32}" type="sibTrans" cxnId="{51563A4F-C0EB-47D6-B5BC-47A4E599AD4B}">
      <dgm:prSet/>
      <dgm:spPr/>
      <dgm:t>
        <a:bodyPr/>
        <a:lstStyle/>
        <a:p>
          <a:endParaRPr lang="en-US">
            <a:latin typeface="Tenorite" pitchFamily="2" charset="0"/>
          </a:endParaRPr>
        </a:p>
      </dgm:t>
    </dgm:pt>
    <dgm:pt modelId="{FEB4A941-E9FA-4A86-A673-85FF34B35F20}">
      <dgm:prSet phldr="0" custT="1"/>
      <dgm:spPr>
        <a:solidFill>
          <a:schemeClr val="accent1"/>
        </a:solidFill>
        <a:ln>
          <a:noFill/>
        </a:ln>
      </dgm:spPr>
      <dgm:t>
        <a:bodyPr/>
        <a:lstStyle/>
        <a:p>
          <a:pPr marL="0" algn="ctr" rtl="0">
            <a:buNone/>
          </a:pPr>
          <a:r>
            <a:rPr lang="en-US" sz="1400" dirty="0">
              <a:latin typeface="Tenorite" pitchFamily="2" charset="0"/>
            </a:rPr>
            <a:t>From the user stories we developed and prioritized a set of functional &amp; non-functional requirements</a:t>
          </a:r>
        </a:p>
      </dgm:t>
    </dgm:pt>
    <dgm:pt modelId="{39522508-BC4E-4DD5-A744-AFEFFE36DB74}" type="parTrans" cxnId="{F942F56C-9025-4AA1-9B36-C5AE0A93B0F5}">
      <dgm:prSet/>
      <dgm:spPr/>
      <dgm:t>
        <a:bodyPr/>
        <a:lstStyle/>
        <a:p>
          <a:endParaRPr lang="en-US">
            <a:latin typeface="Tenorite" pitchFamily="2" charset="0"/>
          </a:endParaRPr>
        </a:p>
      </dgm:t>
    </dgm:pt>
    <dgm:pt modelId="{97624CC8-6315-4683-B26C-C30D552DA5A6}" type="sibTrans" cxnId="{F942F56C-9025-4AA1-9B36-C5AE0A93B0F5}">
      <dgm:prSet/>
      <dgm:spPr/>
      <dgm:t>
        <a:bodyPr/>
        <a:lstStyle/>
        <a:p>
          <a:endParaRPr lang="en-US">
            <a:latin typeface="Tenorite" pitchFamily="2" charset="0"/>
          </a:endParaRPr>
        </a:p>
      </dgm:t>
    </dgm:pt>
    <dgm:pt modelId="{A2322D3A-7AC2-4C5C-9D7E-EAB2313D47D4}">
      <dgm:prSet phldr="0"/>
      <dgm:spPr>
        <a:solidFill>
          <a:schemeClr val="accent1"/>
        </a:solidFill>
        <a:ln>
          <a:noFill/>
        </a:ln>
      </dgm:spPr>
      <dgm:t>
        <a:bodyPr/>
        <a:lstStyle/>
        <a:p>
          <a:pPr marL="0" algn="ctr"/>
          <a:r>
            <a:rPr lang="en-US" sz="2000" dirty="0">
              <a:latin typeface="Tenorite" pitchFamily="2" charset="0"/>
            </a:rPr>
            <a:t>Description design</a:t>
          </a:r>
        </a:p>
      </dgm:t>
    </dgm:pt>
    <dgm:pt modelId="{4A8C15D4-B36F-4764-B4FF-F2AF790D3E17}" type="parTrans" cxnId="{179FAFCF-F878-464E-A8A6-1185EFA0E380}">
      <dgm:prSet/>
      <dgm:spPr/>
      <dgm:t>
        <a:bodyPr/>
        <a:lstStyle/>
        <a:p>
          <a:endParaRPr lang="en-US">
            <a:latin typeface="Tenorite" pitchFamily="2" charset="0"/>
          </a:endParaRPr>
        </a:p>
      </dgm:t>
    </dgm:pt>
    <dgm:pt modelId="{84DE1C3A-3FC7-4DB3-88ED-33F65A71557A}" type="sibTrans" cxnId="{179FAFCF-F878-464E-A8A6-1185EFA0E380}">
      <dgm:prSet/>
      <dgm:spPr/>
      <dgm:t>
        <a:bodyPr/>
        <a:lstStyle/>
        <a:p>
          <a:endParaRPr lang="en-US">
            <a:latin typeface="Tenorite" pitchFamily="2" charset="0"/>
          </a:endParaRPr>
        </a:p>
      </dgm:t>
    </dgm:pt>
    <dgm:pt modelId="{4F85505A-81B6-4FDA-A144-900B71DAD946}">
      <dgm:prSet phldr="0"/>
      <dgm:spPr>
        <a:solidFill>
          <a:schemeClr val="accent1"/>
        </a:solidFill>
        <a:ln>
          <a:noFill/>
        </a:ln>
      </dgm:spPr>
      <dgm:t>
        <a:bodyPr/>
        <a:lstStyle/>
        <a:p>
          <a:pPr marL="0" algn="ctr">
            <a:buNone/>
          </a:pPr>
          <a:r>
            <a:rPr lang="en-US" sz="2000" dirty="0">
              <a:latin typeface="Tenorite" pitchFamily="2" charset="0"/>
            </a:rPr>
            <a:t>Formal specification</a:t>
          </a:r>
        </a:p>
      </dgm:t>
    </dgm:pt>
    <dgm:pt modelId="{D9A96E25-7BBE-4DDD-8DDE-B4970D4340A8}" type="parTrans" cxnId="{2D633B56-E147-4EFC-B9EE-6C0413F329B0}">
      <dgm:prSet/>
      <dgm:spPr/>
      <dgm:t>
        <a:bodyPr/>
        <a:lstStyle/>
        <a:p>
          <a:endParaRPr lang="en-US">
            <a:latin typeface="Tenorite" pitchFamily="2" charset="0"/>
          </a:endParaRPr>
        </a:p>
      </dgm:t>
    </dgm:pt>
    <dgm:pt modelId="{68F74A88-49DC-44B1-BC0D-220A7B97601C}" type="sibTrans" cxnId="{2D633B56-E147-4EFC-B9EE-6C0413F329B0}">
      <dgm:prSet/>
      <dgm:spPr/>
      <dgm:t>
        <a:bodyPr/>
        <a:lstStyle/>
        <a:p>
          <a:endParaRPr lang="en-US">
            <a:latin typeface="Tenorite" pitchFamily="2" charset="0"/>
          </a:endParaRPr>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NeighborX="140" custLinFactNeighborY="-19001"/>
      <dgm:spPr>
        <a:solidFill>
          <a:schemeClr val="accent2">
            <a:tint val="40000"/>
            <a:hueOff val="0"/>
            <a:satOff val="0"/>
            <a:lumOff val="0"/>
            <a:alpha val="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5" custLinFactNeighborX="-757"/>
      <dgm:spPr>
        <a:prstGeom prst="rect">
          <a:avLst/>
        </a:prstGeom>
      </dgm:spPr>
    </dgm:pt>
    <dgm:pt modelId="{7DA281F5-0265-2048-A63A-727E19796F79}" type="pres">
      <dgm:prSet presAssocID="{73D947E0-108F-4D20-A71E-3CF329F97212}" presName="nodeTx" presStyleLbl="node1" presStyleIdx="0" presStyleCnt="5">
        <dgm:presLayoutVars>
          <dgm:bulletEnabled val="1"/>
        </dgm:presLayoutVars>
      </dgm:prSet>
      <dgm:spPr/>
    </dgm:pt>
    <dgm:pt modelId="{79A13FEB-C61A-0346-824D-E0457CC5B4C9}" type="pres">
      <dgm:prSet presAssocID="{73D947E0-108F-4D20-A71E-3CF329F97212}" presName="invisiNode" presStyleLbl="node1" presStyleIdx="0" presStyleCnt="5"/>
      <dgm:spPr/>
    </dgm:pt>
    <dgm:pt modelId="{A126BA88-D0F9-AF4A-A7BA-0638E32B45F8}" type="pres">
      <dgm:prSet presAssocID="{73D947E0-108F-4D20-A71E-3CF329F97212}" presName="imagNode" presStyleLbl="fgImgPlace1" presStyleIdx="0" presStyleCnt="5" custScaleX="63106" custScaleY="63106"/>
      <dgm:spPr>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5" custLinFactNeighborX="-129"/>
      <dgm:spPr>
        <a:prstGeom prst="rect">
          <a:avLst/>
        </a:prstGeom>
      </dgm:spPr>
    </dgm:pt>
    <dgm:pt modelId="{BA2077AD-A827-784F-87A6-E8E29A836D84}" type="pres">
      <dgm:prSet presAssocID="{B1AFA1AF-0FF8-45B3-A6D0-0E255A2F637D}" presName="nodeTx" presStyleLbl="node1" presStyleIdx="1" presStyleCnt="5">
        <dgm:presLayoutVars>
          <dgm:bulletEnabled val="1"/>
        </dgm:presLayoutVars>
      </dgm:prSet>
      <dgm:spPr/>
    </dgm:pt>
    <dgm:pt modelId="{47276A48-75DE-FE4F-B4C6-8B77CF2957C3}" type="pres">
      <dgm:prSet presAssocID="{B1AFA1AF-0FF8-45B3-A6D0-0E255A2F637D}" presName="invisiNode" presStyleLbl="node1" presStyleIdx="1" presStyleCnt="5"/>
      <dgm:spPr/>
    </dgm:pt>
    <dgm:pt modelId="{EFEB790C-BD5C-F54D-9993-F81422A8AD8E}" type="pres">
      <dgm:prSet presAssocID="{B1AFA1AF-0FF8-45B3-A6D0-0E255A2F637D}" presName="imagNode" presStyleLbl="fgImgPlace1" presStyleIdx="1" presStyleCnt="5" custScaleX="63106" custScaleY="63106"/>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5" custLinFactNeighborX="182"/>
      <dgm:spPr>
        <a:prstGeom prst="rect">
          <a:avLst/>
        </a:prstGeom>
      </dgm:spPr>
    </dgm:pt>
    <dgm:pt modelId="{BC636E4B-34B9-8543-A308-00E0D1B0D2F9}" type="pres">
      <dgm:prSet presAssocID="{E9682B4F-0217-4B50-923E-C104AA24290F}" presName="nodeTx" presStyleLbl="node1" presStyleIdx="2" presStyleCnt="5">
        <dgm:presLayoutVars>
          <dgm:bulletEnabled val="1"/>
        </dgm:presLayoutVars>
      </dgm:prSet>
      <dgm:spPr/>
    </dgm:pt>
    <dgm:pt modelId="{073A77BB-E8BD-4B4C-BFA2-7B530A2B3199}" type="pres">
      <dgm:prSet presAssocID="{E9682B4F-0217-4B50-923E-C104AA24290F}" presName="invisiNode" presStyleLbl="node1" presStyleIdx="2" presStyleCnt="5"/>
      <dgm:spPr/>
    </dgm:pt>
    <dgm:pt modelId="{CC076D56-4BB0-7246-9039-788AB439DAF0}" type="pres">
      <dgm:prSet presAssocID="{E9682B4F-0217-4B50-923E-C104AA24290F}" presName="imagNode" presStyleLbl="fgImgPlace1" presStyleIdx="2" presStyleCnt="5" custScaleX="63106" custScaleY="63106"/>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5" custLinFactNeighborX="0"/>
      <dgm:spPr>
        <a:prstGeom prst="rect">
          <a:avLst/>
        </a:prstGeom>
      </dgm:spPr>
    </dgm:pt>
    <dgm:pt modelId="{9312E8E2-BBD1-104A-9F74-B0103AF69816}" type="pres">
      <dgm:prSet presAssocID="{4F85505A-81B6-4FDA-A144-900B71DAD946}" presName="nodeTx" presStyleLbl="node1" presStyleIdx="3" presStyleCnt="5">
        <dgm:presLayoutVars>
          <dgm:bulletEnabled val="1"/>
        </dgm:presLayoutVars>
      </dgm:prSet>
      <dgm:spPr/>
    </dgm:pt>
    <dgm:pt modelId="{A0D6F489-540A-D44E-B596-6A182486B777}" type="pres">
      <dgm:prSet presAssocID="{4F85505A-81B6-4FDA-A144-900B71DAD946}" presName="invisiNode" presStyleLbl="node1" presStyleIdx="3" presStyleCnt="5"/>
      <dgm:spPr/>
    </dgm:pt>
    <dgm:pt modelId="{FDF2BC93-305C-D94B-A6C2-ED9CE7F40C2F}" type="pres">
      <dgm:prSet presAssocID="{4F85505A-81B6-4FDA-A144-900B71DAD946}" presName="imagNode" presStyleLbl="fgImgPlace1" presStyleIdx="3" presStyleCnt="5" custScaleX="63106" custScaleY="63106"/>
      <dgm:spPr>
        <a:solidFill>
          <a:schemeClr val="accent1">
            <a:lumMod val="60000"/>
            <a:lumOff val="40000"/>
          </a:schemeClr>
        </a:solidFill>
        <a:ln>
          <a:noFill/>
        </a:ln>
      </dgm:spPr>
    </dgm:pt>
    <dgm:pt modelId="{849C45A5-41B7-C14C-8FCB-1F684E015BD4}" type="pres">
      <dgm:prSet presAssocID="{68F74A88-49DC-44B1-BC0D-220A7B97601C}" presName="sibTrans" presStyleLbl="sibTrans2D1" presStyleIdx="0" presStyleCnt="0"/>
      <dgm:spPr/>
    </dgm:pt>
    <dgm:pt modelId="{CFB52331-3A90-8741-B893-154B21972CAC}" type="pres">
      <dgm:prSet presAssocID="{A2322D3A-7AC2-4C5C-9D7E-EAB2313D47D4}" presName="compNode" presStyleCnt="0"/>
      <dgm:spPr/>
    </dgm:pt>
    <dgm:pt modelId="{73C20AF0-FA1E-3C4A-AD07-551A27BE2B92}" type="pres">
      <dgm:prSet presAssocID="{A2322D3A-7AC2-4C5C-9D7E-EAB2313D47D4}" presName="bkgdShape" presStyleLbl="node1" presStyleIdx="4" presStyleCnt="5" custLinFactNeighborX="757"/>
      <dgm:spPr>
        <a:prstGeom prst="rect">
          <a:avLst/>
        </a:prstGeom>
      </dgm:spPr>
    </dgm:pt>
    <dgm:pt modelId="{AF3E8B43-0466-2941-94BF-5E057B356E82}" type="pres">
      <dgm:prSet presAssocID="{A2322D3A-7AC2-4C5C-9D7E-EAB2313D47D4}" presName="nodeTx" presStyleLbl="node1" presStyleIdx="4" presStyleCnt="5">
        <dgm:presLayoutVars>
          <dgm:bulletEnabled val="1"/>
        </dgm:presLayoutVars>
      </dgm:prSet>
      <dgm:spPr/>
    </dgm:pt>
    <dgm:pt modelId="{D1AAA287-E1AF-9946-AA96-77AD6193B1DD}" type="pres">
      <dgm:prSet presAssocID="{A2322D3A-7AC2-4C5C-9D7E-EAB2313D47D4}" presName="invisiNode" presStyleLbl="node1" presStyleIdx="4" presStyleCnt="5"/>
      <dgm:spPr/>
    </dgm:pt>
    <dgm:pt modelId="{916140F0-4F43-9F45-8310-FCCA12DDE514}" type="pres">
      <dgm:prSet presAssocID="{A2322D3A-7AC2-4C5C-9D7E-EAB2313D47D4}" presName="imagNode" presStyleLbl="fgImgPlace1" presStyleIdx="4" presStyleCnt="5" custScaleX="63106" custScaleY="63106"/>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F280AB1F-2993-9D47-BFDD-242B41F1F2AC}" type="presOf" srcId="{0EC0C300-11E4-45CF-8418-973585107209}" destId="{434ABADC-97F5-A547-823D-7594A86D79D3}" srcOrd="0" destOrd="1" presId="urn:microsoft.com/office/officeart/2005/8/layout/hList7"/>
    <dgm:cxn modelId="{E5D9CC1F-E58D-2F49-A249-EA553AC96459}" type="presOf" srcId="{50418D2B-9486-42DE-AFDD-1D31420040FF}" destId="{4DFF6703-D32F-9E47-96B8-A304C47CCB78}" srcOrd="0" destOrd="1" presId="urn:microsoft.com/office/officeart/2005/8/layout/hList7"/>
    <dgm:cxn modelId="{5A5BA622-5DEB-48B9-88D9-C1DE36C711E5}" srcId="{B1AFA1AF-0FF8-45B3-A6D0-0E255A2F637D}" destId="{50418D2B-9486-42DE-AFDD-1D31420040FF}" srcOrd="0" destOrd="0" parTransId="{D5A17F6B-93F5-442B-938A-0F38C281BE88}" sibTransId="{1D87A0A5-8024-4710-846B-D5BFAC785107}"/>
    <dgm:cxn modelId="{029E4233-DBFE-C64A-B874-B5F720CDE974}" type="presOf" srcId="{FEB4A941-E9FA-4A86-A673-85FF34B35F20}" destId="{9312E8E2-BBD1-104A-9F74-B0103AF69816}" srcOrd="1" destOrd="1" presId="urn:microsoft.com/office/officeart/2005/8/layout/hList7"/>
    <dgm:cxn modelId="{711E093C-AD42-45A4-8D40-A2D39702062E}" srcId="{A2322D3A-7AC2-4C5C-9D7E-EAB2313D47D4}" destId="{8FE81FEC-2664-411F-AEB3-065F29F52751}" srcOrd="0" destOrd="0" parTransId="{BCBC007E-0269-421B-9C41-DE26D5C3A822}" sibTransId="{80230EB7-7230-4881-A631-309C07417378}"/>
    <dgm:cxn modelId="{F4196061-8F22-F64C-80CC-9FC99308DC40}" type="presOf" srcId="{A2322D3A-7AC2-4C5C-9D7E-EAB2313D47D4}" destId="{AF3E8B43-0466-2941-94BF-5E057B356E82}" srcOrd="1" destOrd="0"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FFD46F48-1601-3B48-AC95-844EF8053475}" type="presOf" srcId="{8FE81FEC-2664-411F-AEB3-065F29F52751}" destId="{73C20AF0-FA1E-3C4A-AD07-551A27BE2B92}" srcOrd="0" destOrd="1" presId="urn:microsoft.com/office/officeart/2005/8/layout/hList7"/>
    <dgm:cxn modelId="{FF82E56C-0E90-E648-A4FD-33776C71CA80}" type="presOf" srcId="{8FE81FEC-2664-411F-AEB3-065F29F52751}" destId="{AF3E8B43-0466-2941-94BF-5E057B356E82}" srcOrd="1" destOrd="1" presId="urn:microsoft.com/office/officeart/2005/8/layout/hList7"/>
    <dgm:cxn modelId="{F942F56C-9025-4AA1-9B36-C5AE0A93B0F5}" srcId="{4F85505A-81B6-4FDA-A144-900B71DAD946}" destId="{FEB4A941-E9FA-4A86-A673-85FF34B35F20}" srcOrd="0" destOrd="0" parTransId="{39522508-BC4E-4DD5-A744-AFEFFE36DB74}" sibTransId="{97624CC8-6315-4683-B26C-C30D552DA5A6}"/>
    <dgm:cxn modelId="{51563A4F-C0EB-47D6-B5BC-47A4E599AD4B}" srcId="{E9682B4F-0217-4B50-923E-C104AA24290F}" destId="{0EC0C300-11E4-45CF-8418-973585107209}" srcOrd="0" destOrd="0" parTransId="{1E4DD98E-100E-46B7-B24A-408BBF69E9FA}" sibTransId="{90FAB5D1-62B3-4FF6-A07D-EE607F529C32}"/>
    <dgm:cxn modelId="{D7846C52-051C-7E4A-8666-A7FC857AC117}" type="presOf" srcId="{4F85505A-81B6-4FDA-A144-900B71DAD946}" destId="{9312E8E2-BBD1-104A-9F74-B0103AF69816}" srcOrd="1" destOrd="0"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28690183-A8F8-5D4A-A0A0-F1EAC1F67584}" type="presOf" srcId="{E9682B4F-0217-4B50-923E-C104AA24290F}" destId="{BC636E4B-34B9-8543-A308-00E0D1B0D2F9}" srcOrd="1" destOrd="0" presId="urn:microsoft.com/office/officeart/2005/8/layout/hList7"/>
    <dgm:cxn modelId="{982C4584-ADB4-6A42-88C0-8DDE5CF3D3B6}" type="presOf" srcId="{FEB4A941-E9FA-4A86-A673-85FF34B35F20}" destId="{028C9BA8-C3B3-F947-915F-EE2FD2FCA9A5}" srcOrd="0" destOrd="1" presId="urn:microsoft.com/office/officeart/2005/8/layout/hList7"/>
    <dgm:cxn modelId="{C6485397-44AD-F347-A313-AE5F356648F1}" type="presOf" srcId="{50418D2B-9486-42DE-AFDD-1D31420040FF}" destId="{BA2077AD-A827-784F-87A6-E8E29A836D84}" srcOrd="1" destOrd="1" presId="urn:microsoft.com/office/officeart/2005/8/layout/hList7"/>
    <dgm:cxn modelId="{781B6FA0-0F00-0D41-8C2E-EA6A255C6967}" type="presOf" srcId="{0DD8915E-DC14-41D6-9BB5-F49E1C265163}" destId="{A34AE8AA-FDF7-FA40-BADC-6B62C2B1DE88}" srcOrd="0" destOrd="0" presId="urn:microsoft.com/office/officeart/2005/8/layout/hList7"/>
    <dgm:cxn modelId="{4AE39AA3-98A5-FD4F-B305-423319AE4156}" type="presOf" srcId="{0EC0C300-11E4-45CF-8418-973585107209}" destId="{BC636E4B-34B9-8543-A308-00E0D1B0D2F9}" srcOrd="1" destOrd="1" presId="urn:microsoft.com/office/officeart/2005/8/layout/hList7"/>
    <dgm:cxn modelId="{956B0EA6-B0CC-A04C-AAC4-2F46E14A46D0}" type="presOf" srcId="{E9682B4F-0217-4B50-923E-C104AA24290F}" destId="{434ABADC-97F5-A547-823D-7594A86D79D3}" srcOrd="0" destOrd="0" presId="urn:microsoft.com/office/officeart/2005/8/layout/hList7"/>
    <dgm:cxn modelId="{C85286A9-EA95-7947-BBAE-BB43E3CA7A09}" type="presOf" srcId="{30A490C8-22B4-4D68-875C-0F0DE2FF864D}" destId="{8F8B275D-8553-0846-A316-484B7B291C97}" srcOrd="0" destOrd="1" presId="urn:microsoft.com/office/officeart/2005/8/layout/hList7"/>
    <dgm:cxn modelId="{161425B1-9CC1-5A46-A6FE-66DDFF22F4E9}" type="presOf" srcId="{B1AFA1AF-0FF8-45B3-A6D0-0E255A2F637D}" destId="{BA2077AD-A827-784F-87A6-E8E29A836D84}" srcOrd="1" destOrd="0" presId="urn:microsoft.com/office/officeart/2005/8/layout/hList7"/>
    <dgm:cxn modelId="{E65110B9-3148-A843-8CC8-BF37AE44F247}" type="presOf" srcId="{A2322D3A-7AC2-4C5C-9D7E-EAB2313D47D4}" destId="{73C20AF0-FA1E-3C4A-AD07-551A27BE2B92}" srcOrd="0"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FA1B16D5-5FB5-2047-9831-030AE6F3EAE9}" type="presOf" srcId="{30A490C8-22B4-4D68-875C-0F0DE2FF864D}" destId="{7DA281F5-0265-2048-A63A-727E19796F79}" srcOrd="1" destOrd="1" presId="urn:microsoft.com/office/officeart/2005/8/layout/hList7"/>
    <dgm:cxn modelId="{F1B56DD8-8FEA-344A-B6E7-D10401E3F2E3}" type="presOf" srcId="{B8632E42-D7EB-4C31-877E-6F1B2801851A}" destId="{9BFD88E3-0F90-7143-8807-6B030CF54283}" srcOrd="0" destOrd="0" presId="urn:microsoft.com/office/officeart/2005/8/layout/hList7"/>
    <dgm:cxn modelId="{7B012CF3-9916-9C42-A389-6EC30575190C}" type="presOf" srcId="{88649F7A-400B-4056-965D-C9AC0B3AD942}" destId="{56C7F139-002F-DF46-BB7F-23A563E7CE98}" srcOrd="0" destOrd="0" presId="urn:microsoft.com/office/officeart/2005/8/layout/hList7"/>
    <dgm:cxn modelId="{AB9B77F3-E113-9F42-AD26-5199BE35195A}" type="presOf" srcId="{68F74A88-49DC-44B1-BC0D-220A7B97601C}" destId="{849C45A5-41B7-C14C-8FCB-1F684E015BD4}"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 modelId="{484D29F2-E93B-0044-AD3C-1B7FAE119D86}" type="presParOf" srcId="{0955960D-7F7D-E54C-8843-B1DBEEBFB364}" destId="{849C45A5-41B7-C14C-8FCB-1F684E015BD4}" srcOrd="7" destOrd="0" presId="urn:microsoft.com/office/officeart/2005/8/layout/hList7"/>
    <dgm:cxn modelId="{4D63AED0-BB7F-5648-A588-8D3CD77EDA47}" type="presParOf" srcId="{0955960D-7F7D-E54C-8843-B1DBEEBFB364}" destId="{CFB52331-3A90-8741-B893-154B21972CAC}" srcOrd="8" destOrd="0" presId="urn:microsoft.com/office/officeart/2005/8/layout/hList7"/>
    <dgm:cxn modelId="{3916CD4F-7FBF-D443-9D5A-2C269D38B5A1}" type="presParOf" srcId="{CFB52331-3A90-8741-B893-154B21972CAC}" destId="{73C20AF0-FA1E-3C4A-AD07-551A27BE2B92}" srcOrd="0" destOrd="0" presId="urn:microsoft.com/office/officeart/2005/8/layout/hList7"/>
    <dgm:cxn modelId="{793DE385-E18B-AB41-A417-ABB42E569007}" type="presParOf" srcId="{CFB52331-3A90-8741-B893-154B21972CAC}" destId="{AF3E8B43-0466-2941-94BF-5E057B356E82}" srcOrd="1" destOrd="0" presId="urn:microsoft.com/office/officeart/2005/8/layout/hList7"/>
    <dgm:cxn modelId="{C7FDE2A3-85A4-B144-B32C-7C9903F03EC5}" type="presParOf" srcId="{CFB52331-3A90-8741-B893-154B21972CAC}" destId="{D1AAA287-E1AF-9946-AA96-77AD6193B1DD}" srcOrd="2" destOrd="0" presId="urn:microsoft.com/office/officeart/2005/8/layout/hList7"/>
    <dgm:cxn modelId="{2241BB10-0DBA-6B41-9DA1-14E15CF8B34C}" type="presParOf" srcId="{CFB52331-3A90-8741-B893-154B21972CAC}" destId="{916140F0-4F43-9F45-8310-FCCA12DDE514}" srcOrd="3" destOrd="0" presId="urn:microsoft.com/office/officeart/2005/8/layout/hList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2_5" csCatId="accent2" phldr="1"/>
      <dgm:spPr/>
      <dgm:t>
        <a:bodyPr/>
        <a:lstStyle/>
        <a:p>
          <a:endParaRPr lang="en-US"/>
        </a:p>
      </dgm:t>
    </dgm:pt>
    <dgm:pt modelId="{DF1ABFB3-B399-406F-91BD-DCDF9A38526B}">
      <dgm:prSet phldrT="[Text]" phldr="0"/>
      <dgm:spPr/>
      <dgm:t>
        <a:bodyPr/>
        <a:lstStyle/>
        <a:p>
          <a:r>
            <a:rPr lang="en-US" b="1" dirty="0">
              <a:solidFill>
                <a:schemeClr val="bg1"/>
              </a:solidFill>
              <a:latin typeface="Tenorite" pitchFamily="2" charset="0"/>
            </a:rPr>
            <a:t>Printed on command line, saved to text file, or read-aloud.</a:t>
          </a:r>
        </a:p>
      </dgm:t>
    </dgm:pt>
    <dgm:pt modelId="{78CB0E27-958C-4066-A189-8B36505E8204}" type="parTrans" cxnId="{15319551-A9EA-462E-845B-E5251E84291F}">
      <dgm:prSet/>
      <dgm:spPr/>
      <dgm:t>
        <a:bodyPr/>
        <a:lstStyle/>
        <a:p>
          <a:endParaRPr lang="en-US">
            <a:solidFill>
              <a:schemeClr val="bg1"/>
            </a:solidFill>
          </a:endParaRPr>
        </a:p>
      </dgm:t>
    </dgm:pt>
    <dgm:pt modelId="{70E4A1D3-514E-4327-991D-5CC9C6B41885}" type="sibTrans" cxnId="{15319551-A9EA-462E-845B-E5251E84291F}">
      <dgm:prSet/>
      <dgm:spPr/>
      <dgm:t>
        <a:bodyPr/>
        <a:lstStyle/>
        <a:p>
          <a:endParaRPr lang="en-US">
            <a:solidFill>
              <a:schemeClr val="bg1"/>
            </a:solidFill>
          </a:endParaRPr>
        </a:p>
      </dgm:t>
    </dgm:pt>
    <dgm:pt modelId="{58FF46FB-368D-4E9C-A650-0513B8879DA8}">
      <dgm:prSet phldr="0"/>
      <dgm:spPr/>
      <dgm:t>
        <a:bodyPr/>
        <a:lstStyle/>
        <a:p>
          <a:pPr>
            <a:defRPr b="1"/>
          </a:pPr>
          <a:r>
            <a:rPr lang="en-US" b="1" dirty="0">
              <a:solidFill>
                <a:schemeClr val="bg1"/>
              </a:solidFill>
              <a:latin typeface="Tenorite" pitchFamily="2" charset="0"/>
            </a:rPr>
            <a:t>User input is lexed</a:t>
          </a:r>
        </a:p>
      </dgm:t>
    </dgm:pt>
    <dgm:pt modelId="{11DFA284-5E99-474D-BF05-364A45269DC7}" type="parTrans" cxnId="{C5645B39-CB65-4A0A-B369-E455C3B827C3}">
      <dgm:prSet/>
      <dgm:spPr/>
      <dgm:t>
        <a:bodyPr/>
        <a:lstStyle/>
        <a:p>
          <a:endParaRPr lang="en-US">
            <a:solidFill>
              <a:schemeClr val="bg1"/>
            </a:solidFill>
          </a:endParaRPr>
        </a:p>
      </dgm:t>
    </dgm:pt>
    <dgm:pt modelId="{CFA40740-0682-470C-AD5A-CFF53CD12BD2}" type="sibTrans" cxnId="{C5645B39-CB65-4A0A-B369-E455C3B827C3}">
      <dgm:prSet/>
      <dgm:spPr/>
      <dgm:t>
        <a:bodyPr/>
        <a:lstStyle/>
        <a:p>
          <a:endParaRPr lang="en-US">
            <a:solidFill>
              <a:schemeClr val="bg1"/>
            </a:solidFill>
          </a:endParaRPr>
        </a:p>
      </dgm:t>
    </dgm:pt>
    <dgm:pt modelId="{9A875394-CA1E-4432-AEEB-9054FCFF5E0E}">
      <dgm:prSet phldr="0"/>
      <dgm:spPr/>
      <dgm:t>
        <a:bodyPr/>
        <a:lstStyle/>
        <a:p>
          <a:r>
            <a:rPr lang="en-US" b="0" dirty="0">
              <a:solidFill>
                <a:schemeClr val="bg1"/>
              </a:solidFill>
              <a:latin typeface="Tenorite" pitchFamily="2" charset="0"/>
            </a:rPr>
            <a:t>Description options are recorded. A lexer converts the JSON file into a set of tokens.</a:t>
          </a:r>
        </a:p>
      </dgm:t>
    </dgm:pt>
    <dgm:pt modelId="{FCC92BDD-6EA3-421D-9DA8-7D3A12D003B6}" type="parTrans" cxnId="{B659504B-18E4-4D89-A17C-34ABB280AE52}">
      <dgm:prSet/>
      <dgm:spPr/>
      <dgm:t>
        <a:bodyPr/>
        <a:lstStyle/>
        <a:p>
          <a:endParaRPr lang="en-US">
            <a:solidFill>
              <a:schemeClr val="bg1"/>
            </a:solidFill>
          </a:endParaRPr>
        </a:p>
      </dgm:t>
    </dgm:pt>
    <dgm:pt modelId="{0314452B-82A0-42F4-9551-DF00CFFC3580}" type="sibTrans" cxnId="{B659504B-18E4-4D89-A17C-34ABB280AE52}">
      <dgm:prSet/>
      <dgm:spPr/>
      <dgm:t>
        <a:bodyPr/>
        <a:lstStyle/>
        <a:p>
          <a:endParaRPr lang="en-US">
            <a:solidFill>
              <a:schemeClr val="bg1"/>
            </a:solidFill>
          </a:endParaRPr>
        </a:p>
      </dgm:t>
    </dgm:pt>
    <dgm:pt modelId="{D05E1923-5021-40F7-B4EF-E582E23A699D}">
      <dgm:prSet phldr="0"/>
      <dgm:spPr/>
      <dgm:t>
        <a:bodyPr/>
        <a:lstStyle/>
        <a:p>
          <a:pPr>
            <a:defRPr b="1"/>
          </a:pPr>
          <a:r>
            <a:rPr lang="en-US" b="1" dirty="0">
              <a:solidFill>
                <a:schemeClr val="bg1"/>
              </a:solidFill>
              <a:latin typeface="Tenorite" pitchFamily="2" charset="0"/>
            </a:rPr>
            <a:t>Tokens are parsed</a:t>
          </a:r>
        </a:p>
      </dgm:t>
    </dgm:pt>
    <dgm:pt modelId="{FD6C5CD2-9CED-4BE6-89CD-A5A5CCE63B3E}" type="parTrans" cxnId="{72C4D6D9-419A-42C1-A76D-84599F65BB08}">
      <dgm:prSet/>
      <dgm:spPr/>
      <dgm:t>
        <a:bodyPr/>
        <a:lstStyle/>
        <a:p>
          <a:endParaRPr lang="en-US">
            <a:solidFill>
              <a:schemeClr val="bg1"/>
            </a:solidFill>
          </a:endParaRPr>
        </a:p>
      </dgm:t>
    </dgm:pt>
    <dgm:pt modelId="{F020958C-EF86-4274-85F9-318F2792F7B6}" type="sibTrans" cxnId="{72C4D6D9-419A-42C1-A76D-84599F65BB08}">
      <dgm:prSet/>
      <dgm:spPr/>
      <dgm:t>
        <a:bodyPr/>
        <a:lstStyle/>
        <a:p>
          <a:endParaRPr lang="en-US">
            <a:solidFill>
              <a:schemeClr val="bg1"/>
            </a:solidFill>
          </a:endParaRPr>
        </a:p>
      </dgm:t>
    </dgm:pt>
    <dgm:pt modelId="{579089A8-5362-4BA4-9163-D19228C1808F}">
      <dgm:prSet phldr="0"/>
      <dgm:spPr/>
      <dgm:t>
        <a:bodyPr/>
        <a:lstStyle/>
        <a:p>
          <a:r>
            <a:rPr lang="en-US" b="0" dirty="0">
              <a:solidFill>
                <a:schemeClr val="bg1"/>
              </a:solidFill>
              <a:latin typeface="Tenorite" pitchFamily="2" charset="0"/>
            </a:rPr>
            <a:t>The JSON tokens are parsed and an Abstract Syntax Tree is formed</a:t>
          </a:r>
        </a:p>
      </dgm:t>
    </dgm:pt>
    <dgm:pt modelId="{FB2DEB6E-B29F-4E51-960A-23ECC62EBF38}" type="parTrans" cxnId="{4876CF51-F110-4E25-8FD4-08D25B4B0AB8}">
      <dgm:prSet/>
      <dgm:spPr/>
      <dgm:t>
        <a:bodyPr/>
        <a:lstStyle/>
        <a:p>
          <a:endParaRPr lang="en-US">
            <a:solidFill>
              <a:schemeClr val="bg1"/>
            </a:solidFill>
          </a:endParaRPr>
        </a:p>
      </dgm:t>
    </dgm:pt>
    <dgm:pt modelId="{1C5328B1-AC18-4CF7-A034-BB0592F4A2A1}" type="sibTrans" cxnId="{4876CF51-F110-4E25-8FD4-08D25B4B0AB8}">
      <dgm:prSet/>
      <dgm:spPr/>
      <dgm:t>
        <a:bodyPr/>
        <a:lstStyle/>
        <a:p>
          <a:endParaRPr lang="en-US">
            <a:solidFill>
              <a:schemeClr val="bg1"/>
            </a:solidFill>
          </a:endParaRPr>
        </a:p>
      </dgm:t>
    </dgm:pt>
    <dgm:pt modelId="{FA8F44BD-C8C7-462C-9756-1EC498E86842}">
      <dgm:prSet phldr="0"/>
      <dgm:spPr/>
      <dgm:t>
        <a:bodyPr/>
        <a:lstStyle/>
        <a:p>
          <a:pPr>
            <a:defRPr b="1"/>
          </a:pPr>
          <a:r>
            <a:rPr lang="en-US" b="1" dirty="0">
              <a:solidFill>
                <a:schemeClr val="bg1"/>
              </a:solidFill>
              <a:latin typeface="Tenorite" pitchFamily="2" charset="0"/>
            </a:rPr>
            <a:t>Abstract Syntax tree is traversed</a:t>
          </a:r>
        </a:p>
      </dgm:t>
    </dgm:pt>
    <dgm:pt modelId="{F47063EE-4B58-4EDE-A4F2-A4BD81B82F21}" type="parTrans" cxnId="{0D51BD2E-4619-469B-B233-EBAC3D4D0BA6}">
      <dgm:prSet/>
      <dgm:spPr/>
      <dgm:t>
        <a:bodyPr/>
        <a:lstStyle/>
        <a:p>
          <a:endParaRPr lang="en-US">
            <a:solidFill>
              <a:schemeClr val="bg1"/>
            </a:solidFill>
          </a:endParaRPr>
        </a:p>
      </dgm:t>
    </dgm:pt>
    <dgm:pt modelId="{8C8A9736-03DA-4B1C-A590-10B4AD89452B}" type="sibTrans" cxnId="{0D51BD2E-4619-469B-B233-EBAC3D4D0BA6}">
      <dgm:prSet/>
      <dgm:spPr/>
      <dgm:t>
        <a:bodyPr/>
        <a:lstStyle/>
        <a:p>
          <a:endParaRPr lang="en-US">
            <a:solidFill>
              <a:schemeClr val="bg1"/>
            </a:solidFill>
          </a:endParaRPr>
        </a:p>
      </dgm:t>
    </dgm:pt>
    <dgm:pt modelId="{EFEB4D61-3A9C-4140-977F-3C3F5C9EE9D1}">
      <dgm:prSet phldr="0"/>
      <dgm:spPr/>
      <dgm:t>
        <a:bodyPr/>
        <a:lstStyle/>
        <a:p>
          <a:r>
            <a:rPr lang="en-US" b="0" dirty="0">
              <a:solidFill>
                <a:schemeClr val="bg1"/>
              </a:solidFill>
              <a:latin typeface="Tenorite" pitchFamily="2" charset="0"/>
            </a:rPr>
            <a:t>Using a visitor design pattern, we traversed the abstract syntax tree. During the traversal we collected information required for the description and added them to a secondary data structure</a:t>
          </a:r>
        </a:p>
      </dgm:t>
    </dgm:pt>
    <dgm:pt modelId="{57D352E4-0431-4F68-B8F1-61BFA34799AA}" type="parTrans" cxnId="{1B32EF2C-9DB5-4504-A9DA-B4956CC00208}">
      <dgm:prSet/>
      <dgm:spPr/>
      <dgm:t>
        <a:bodyPr/>
        <a:lstStyle/>
        <a:p>
          <a:endParaRPr lang="en-US">
            <a:solidFill>
              <a:schemeClr val="bg1"/>
            </a:solidFill>
          </a:endParaRPr>
        </a:p>
      </dgm:t>
    </dgm:pt>
    <dgm:pt modelId="{0ECC32B6-1E7C-4AA4-9DBF-D69B7C5E64A9}" type="sibTrans" cxnId="{1B32EF2C-9DB5-4504-A9DA-B4956CC00208}">
      <dgm:prSet/>
      <dgm:spPr/>
      <dgm:t>
        <a:bodyPr/>
        <a:lstStyle/>
        <a:p>
          <a:endParaRPr lang="en-US">
            <a:solidFill>
              <a:schemeClr val="bg1"/>
            </a:solidFill>
          </a:endParaRPr>
        </a:p>
      </dgm:t>
    </dgm:pt>
    <dgm:pt modelId="{8BAB5E6F-A65E-41DB-A296-0818B0E49F7C}">
      <dgm:prSet phldr="0"/>
      <dgm:spPr/>
      <dgm:t>
        <a:bodyPr/>
        <a:lstStyle/>
        <a:p>
          <a:pPr>
            <a:defRPr b="1"/>
          </a:pPr>
          <a:r>
            <a:rPr lang="en-US" b="1" dirty="0">
              <a:solidFill>
                <a:schemeClr val="bg1"/>
              </a:solidFill>
              <a:latin typeface="Tenorite" pitchFamily="2" charset="0"/>
            </a:rPr>
            <a:t>Secondary data structure is traversed</a:t>
          </a:r>
        </a:p>
      </dgm:t>
    </dgm:pt>
    <dgm:pt modelId="{886842C6-3EFC-4BE7-B417-415595758830}" type="parTrans" cxnId="{66B49C6C-FAFD-47B4-BF22-05A295C23D4E}">
      <dgm:prSet/>
      <dgm:spPr/>
      <dgm:t>
        <a:bodyPr/>
        <a:lstStyle/>
        <a:p>
          <a:endParaRPr lang="en-US">
            <a:solidFill>
              <a:schemeClr val="bg1"/>
            </a:solidFill>
          </a:endParaRPr>
        </a:p>
      </dgm:t>
    </dgm:pt>
    <dgm:pt modelId="{B407F4C3-8FC9-4E91-A0EC-6B33713CC9A5}" type="sibTrans" cxnId="{66B49C6C-FAFD-47B4-BF22-05A295C23D4E}">
      <dgm:prSet/>
      <dgm:spPr/>
      <dgm:t>
        <a:bodyPr/>
        <a:lstStyle/>
        <a:p>
          <a:endParaRPr lang="en-US">
            <a:solidFill>
              <a:schemeClr val="bg1"/>
            </a:solidFill>
          </a:endParaRPr>
        </a:p>
      </dgm:t>
    </dgm:pt>
    <dgm:pt modelId="{8B9AF88A-E1F7-4D3A-905F-87228D6A8655}">
      <dgm:prSet phldr="0"/>
      <dgm:spPr/>
      <dgm:t>
        <a:bodyPr/>
        <a:lstStyle/>
        <a:p>
          <a:pPr>
            <a:defRPr b="1"/>
          </a:pPr>
          <a:r>
            <a:rPr lang="en-US" b="1" dirty="0">
              <a:solidFill>
                <a:schemeClr val="bg1"/>
              </a:solidFill>
              <a:latin typeface="Tenorite" pitchFamily="2" charset="0"/>
            </a:rPr>
            <a:t>Description given to user</a:t>
          </a:r>
        </a:p>
      </dgm:t>
    </dgm:pt>
    <dgm:pt modelId="{933A8FED-7B84-4ED0-B6AA-2EE26A89B8EA}" type="parTrans" cxnId="{E1474FF3-8E3C-4B30-985C-CE88BA0FE324}">
      <dgm:prSet/>
      <dgm:spPr/>
      <dgm:t>
        <a:bodyPr/>
        <a:lstStyle/>
        <a:p>
          <a:endParaRPr lang="en-US">
            <a:solidFill>
              <a:schemeClr val="bg1"/>
            </a:solidFill>
          </a:endParaRPr>
        </a:p>
      </dgm:t>
    </dgm:pt>
    <dgm:pt modelId="{F11DD6EC-352C-4A0E-84AA-FEBE2F06BCF9}" type="sibTrans" cxnId="{E1474FF3-8E3C-4B30-985C-CE88BA0FE324}">
      <dgm:prSet/>
      <dgm:spPr/>
      <dgm:t>
        <a:bodyPr/>
        <a:lstStyle/>
        <a:p>
          <a:endParaRPr lang="en-US">
            <a:solidFill>
              <a:schemeClr val="bg1"/>
            </a:solidFill>
          </a:endParaRPr>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2">
            <a:shade val="90000"/>
            <a:hueOff val="0"/>
            <a:satOff val="0"/>
            <a:lumOff val="0"/>
            <a:alphaOff val="0"/>
          </a:schemeClr>
        </a:solidFill>
        <a:ln w="6350" cap="flat" cmpd="sng" algn="ctr">
          <a:no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2"/>
        </a:solidFill>
      </dgm:spPr>
    </dgm:pt>
    <dgm:pt modelId="{5B7FC7CF-F58D-48D5-8BCC-38D6EE87890B}" type="pres">
      <dgm:prSet presAssocID="{58FF46FB-368D-4E9C-A650-0513B8879DA8}" presName="Ellipse" presStyleLbl="fgAcc1" presStyleIdx="1" presStyleCnt="6"/>
      <dgm:spPr>
        <a:solidFill>
          <a:schemeClr val="accent1">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85387">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2"/>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2"/>
        </a:solidFill>
        <a:ln w="6350" cap="flat" cmpd="sng" algn="ctr">
          <a:no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a:solidFill>
          <a:schemeClr val="accent2"/>
        </a:solidFill>
      </dgm:spPr>
    </dgm:pt>
    <dgm:pt modelId="{B1A1A837-F261-404B-A808-B2F4154CE8A2}" type="pres">
      <dgm:prSet presAssocID="{D05E1923-5021-40F7-B4EF-E582E23A699D}" presName="Ellipse" presStyleLbl="fgAcc1" presStyleIdx="2" presStyleCnt="6"/>
      <dgm:spPr>
        <a:solidFill>
          <a:schemeClr val="accent1">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85387">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2"/>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2"/>
        </a:solidFill>
        <a:ln w="6350" cap="flat" cmpd="sng" algn="ctr">
          <a:no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2"/>
        </a:solidFill>
      </dgm:spPr>
    </dgm:pt>
    <dgm:pt modelId="{5D519322-C1DD-47AE-92C0-13575134BC76}" type="pres">
      <dgm:prSet presAssocID="{FA8F44BD-C8C7-462C-9756-1EC498E86842}" presName="Ellipse" presStyleLbl="fgAcc1" presStyleIdx="3" presStyleCnt="6"/>
      <dgm:spPr>
        <a:solidFill>
          <a:schemeClr val="accent1">
            <a:alpha val="9000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85387" custLinFactNeighborX="0">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2"/>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2"/>
        </a:solidFill>
        <a:ln w="6350" cap="flat" cmpd="sng" algn="ctr">
          <a:no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a:solidFill>
          <a:schemeClr val="accent2"/>
        </a:solidFill>
      </dgm:spPr>
    </dgm:pt>
    <dgm:pt modelId="{515AAB83-BD07-4B9E-9A3B-858C0B126F9C}" type="pres">
      <dgm:prSet presAssocID="{8BAB5E6F-A65E-41DB-A296-0818B0E49F7C}" presName="Ellipse" presStyleLbl="fgAcc1" presStyleIdx="4" presStyleCnt="6"/>
      <dgm:spPr>
        <a:solidFill>
          <a:schemeClr val="accent1">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85387">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2"/>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2"/>
        </a:solidFill>
        <a:ln w="6350" cap="flat" cmpd="sng" algn="ctr">
          <a:no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solidFill>
          <a:schemeClr val="accent2"/>
        </a:solidFill>
      </dgm:spPr>
    </dgm:pt>
    <dgm:pt modelId="{A22B1C16-7FF0-4DBE-B32E-E43FEB1E2EAC}" type="pres">
      <dgm:prSet presAssocID="{8B9AF88A-E1F7-4D3A-905F-87228D6A8655}" presName="Ellipse" presStyleLbl="fgAcc1" presStyleIdx="5" presStyleCnt="6"/>
      <dgm:spPr>
        <a:solidFill>
          <a:schemeClr val="accent1">
            <a:alpha val="9000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85387">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2"/>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B9F0B583-D02F-4EF4-83A8-DFD7B32B9433}" type="presOf" srcId="{9A875394-CA1E-4432-AEEB-9054FCFF5E0E}" destId="{D2143A46-815A-49BF-9455-C0385022444F}"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5B1176-531E-494F-B16A-D7E7A4C0BEE8}">
      <dsp:nvSpPr>
        <dsp:cNvPr id="0" name=""/>
        <dsp:cNvSpPr/>
      </dsp:nvSpPr>
      <dsp:spPr>
        <a:xfrm>
          <a:off x="282131" y="95497"/>
          <a:ext cx="5436022" cy="1872000"/>
        </a:xfrm>
        <a:prstGeom prst="round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GB" sz="3200" kern="1200" dirty="0"/>
            <a:t>Tools developed for VI programmers</a:t>
          </a:r>
        </a:p>
      </dsp:txBody>
      <dsp:txXfrm>
        <a:off x="373515" y="186881"/>
        <a:ext cx="5253254" cy="1689232"/>
      </dsp:txXfrm>
    </dsp:sp>
    <dsp:sp modelId="{C0CAC0E2-771F-4A95-AC92-F31DF39D00C3}">
      <dsp:nvSpPr>
        <dsp:cNvPr id="0" name=""/>
        <dsp:cNvSpPr/>
      </dsp:nvSpPr>
      <dsp:spPr>
        <a:xfrm>
          <a:off x="316813" y="2062424"/>
          <a:ext cx="5436022" cy="2854800"/>
        </a:xfrm>
        <a:prstGeom prst="round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GB" sz="2400" kern="1200" dirty="0"/>
            <a:t>Educational tools</a:t>
          </a:r>
        </a:p>
        <a:p>
          <a:pPr marL="228600" lvl="1" indent="-228600" algn="l" defTabSz="1066800">
            <a:lnSpc>
              <a:spcPct val="90000"/>
            </a:lnSpc>
            <a:spcBef>
              <a:spcPct val="0"/>
            </a:spcBef>
            <a:spcAft>
              <a:spcPct val="15000"/>
            </a:spcAft>
            <a:buChar char="•"/>
          </a:pPr>
          <a:r>
            <a:rPr lang="en-GB" sz="2400" kern="1200" dirty="0"/>
            <a:t>IDE plugins</a:t>
          </a:r>
        </a:p>
        <a:p>
          <a:pPr marL="228600" lvl="1" indent="-228600" algn="l" defTabSz="1066800">
            <a:lnSpc>
              <a:spcPct val="90000"/>
            </a:lnSpc>
            <a:spcBef>
              <a:spcPct val="0"/>
            </a:spcBef>
            <a:spcAft>
              <a:spcPct val="15000"/>
            </a:spcAft>
            <a:buChar char="•"/>
          </a:pPr>
          <a:r>
            <a:rPr lang="en-GB" sz="2400" kern="1200" dirty="0"/>
            <a:t>Accessible programming languages</a:t>
          </a:r>
        </a:p>
        <a:p>
          <a:pPr marL="228600" lvl="1" indent="-228600" algn="l" defTabSz="1066800">
            <a:lnSpc>
              <a:spcPct val="90000"/>
            </a:lnSpc>
            <a:spcBef>
              <a:spcPct val="0"/>
            </a:spcBef>
            <a:spcAft>
              <a:spcPct val="15000"/>
            </a:spcAft>
            <a:buChar char="•"/>
          </a:pPr>
          <a:r>
            <a:rPr lang="en-GB" sz="2400" kern="1200" dirty="0"/>
            <a:t>Standalone tools</a:t>
          </a:r>
        </a:p>
        <a:p>
          <a:pPr marL="228600" lvl="1" indent="-228600" algn="l" defTabSz="1066800">
            <a:lnSpc>
              <a:spcPct val="90000"/>
            </a:lnSpc>
            <a:spcBef>
              <a:spcPct val="0"/>
            </a:spcBef>
            <a:spcAft>
              <a:spcPct val="15000"/>
            </a:spcAft>
            <a:buChar char="•"/>
          </a:pPr>
          <a:r>
            <a:rPr lang="en-GB" sz="2400" kern="1200" dirty="0"/>
            <a:t>Vocal interfaces</a:t>
          </a:r>
        </a:p>
      </dsp:txBody>
      <dsp:txXfrm>
        <a:off x="456173" y="2201784"/>
        <a:ext cx="5157302" cy="2576080"/>
      </dsp:txXfrm>
    </dsp:sp>
    <dsp:sp modelId="{62C3D180-F35D-49CC-89E5-F25716D6176A}">
      <dsp:nvSpPr>
        <dsp:cNvPr id="0" name=""/>
        <dsp:cNvSpPr/>
      </dsp:nvSpPr>
      <dsp:spPr>
        <a:xfrm>
          <a:off x="6040347" y="84883"/>
          <a:ext cx="5436022" cy="1872000"/>
        </a:xfrm>
        <a:prstGeom prst="round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GB" sz="3200" kern="1200" dirty="0"/>
            <a:t>Code summarisation techniques </a:t>
          </a:r>
        </a:p>
      </dsp:txBody>
      <dsp:txXfrm>
        <a:off x="6131731" y="176267"/>
        <a:ext cx="5253254" cy="1689232"/>
      </dsp:txXfrm>
    </dsp:sp>
    <dsp:sp modelId="{95FF3C95-11AF-45D7-BD5C-3EB98FC6A1A8}">
      <dsp:nvSpPr>
        <dsp:cNvPr id="0" name=""/>
        <dsp:cNvSpPr/>
      </dsp:nvSpPr>
      <dsp:spPr>
        <a:xfrm>
          <a:off x="6074757" y="2062424"/>
          <a:ext cx="5436022" cy="2854800"/>
        </a:xfrm>
        <a:prstGeom prst="roundRect">
          <a:avLst/>
        </a:prstGeom>
        <a:solidFill>
          <a:schemeClr val="accent3">
            <a:tint val="40000"/>
            <a:hueOff val="0"/>
            <a:satOff val="0"/>
            <a:lumOff val="0"/>
            <a:alpha val="8800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GB" sz="2400" kern="1200" dirty="0"/>
            <a:t>Information retrieval techniques</a:t>
          </a:r>
        </a:p>
        <a:p>
          <a:pPr marL="228600" lvl="1" indent="-228600" algn="l" defTabSz="1066800">
            <a:lnSpc>
              <a:spcPct val="90000"/>
            </a:lnSpc>
            <a:spcBef>
              <a:spcPct val="0"/>
            </a:spcBef>
            <a:spcAft>
              <a:spcPct val="15000"/>
            </a:spcAft>
            <a:buChar char="•"/>
          </a:pPr>
          <a:r>
            <a:rPr lang="en-GB" sz="2400" kern="1200" dirty="0"/>
            <a:t>Abstractions: Stereotyping &amp; micropatterns</a:t>
          </a:r>
        </a:p>
        <a:p>
          <a:pPr marL="228600" lvl="1" indent="-228600" algn="l" defTabSz="1066800">
            <a:lnSpc>
              <a:spcPct val="90000"/>
            </a:lnSpc>
            <a:spcBef>
              <a:spcPct val="0"/>
            </a:spcBef>
            <a:spcAft>
              <a:spcPct val="15000"/>
            </a:spcAft>
            <a:buChar char="•"/>
          </a:pPr>
          <a:r>
            <a:rPr lang="en-GB" sz="2400" kern="1200" dirty="0"/>
            <a:t>Natural language processing</a:t>
          </a:r>
        </a:p>
        <a:p>
          <a:pPr marL="228600" lvl="1" indent="-228600" algn="l" defTabSz="1066800">
            <a:lnSpc>
              <a:spcPct val="90000"/>
            </a:lnSpc>
            <a:spcBef>
              <a:spcPct val="0"/>
            </a:spcBef>
            <a:spcAft>
              <a:spcPct val="15000"/>
            </a:spcAft>
            <a:buChar char="•"/>
          </a:pPr>
          <a:r>
            <a:rPr lang="en-GB" sz="2400" kern="1200" dirty="0"/>
            <a:t>Machine learning</a:t>
          </a:r>
        </a:p>
        <a:p>
          <a:pPr marL="228600" lvl="1" indent="-228600" algn="l" defTabSz="1066800">
            <a:lnSpc>
              <a:spcPct val="90000"/>
            </a:lnSpc>
            <a:spcBef>
              <a:spcPct val="0"/>
            </a:spcBef>
            <a:spcAft>
              <a:spcPct val="15000"/>
            </a:spcAft>
            <a:buChar char="•"/>
          </a:pPr>
          <a:r>
            <a:rPr lang="en-GB" sz="2400" kern="1200" dirty="0"/>
            <a:t>Artificial intelligence</a:t>
          </a:r>
        </a:p>
      </dsp:txBody>
      <dsp:txXfrm>
        <a:off x="6214117" y="2201784"/>
        <a:ext cx="5157302" cy="2576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0"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rtl="0">
            <a:lnSpc>
              <a:spcPct val="90000"/>
            </a:lnSpc>
            <a:spcBef>
              <a:spcPct val="0"/>
            </a:spcBef>
            <a:spcAft>
              <a:spcPct val="35000"/>
            </a:spcAft>
            <a:buNone/>
          </a:pPr>
          <a:r>
            <a:rPr lang="en-US" sz="2000" kern="1200" dirty="0">
              <a:latin typeface="Tenorite" pitchFamily="2" charset="0"/>
            </a:rPr>
            <a:t>User research</a:t>
          </a:r>
        </a:p>
        <a:p>
          <a:pPr marL="0" lvl="1" indent="-114300" algn="ctr" defTabSz="622300">
            <a:lnSpc>
              <a:spcPct val="90000"/>
            </a:lnSpc>
            <a:spcBef>
              <a:spcPct val="0"/>
            </a:spcBef>
            <a:spcAft>
              <a:spcPct val="15000"/>
            </a:spcAft>
            <a:buNone/>
          </a:pPr>
          <a:r>
            <a:rPr lang="en-US" sz="1400" kern="1200" dirty="0">
              <a:latin typeface="Tenorite" pitchFamily="2" charset="0"/>
            </a:rPr>
            <a:t>We asked 10 students to summarize a JSON file. The results were used to inform our description design.</a:t>
          </a:r>
        </a:p>
      </dsp:txBody>
      <dsp:txXfrm>
        <a:off x="0" y="1576348"/>
        <a:ext cx="1892456" cy="1576348"/>
      </dsp:txXfrm>
    </dsp:sp>
    <dsp:sp modelId="{A126BA88-D0F9-AF4A-A7BA-0638E32B45F8}">
      <dsp:nvSpPr>
        <dsp:cNvPr id="0" name=""/>
        <dsp:cNvSpPr/>
      </dsp:nvSpPr>
      <dsp:spPr>
        <a:xfrm>
          <a:off x="53215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194678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User personas</a:t>
          </a:r>
        </a:p>
        <a:p>
          <a:pPr marL="0" lvl="1" indent="-114300" algn="ctr" defTabSz="622300">
            <a:lnSpc>
              <a:spcPct val="90000"/>
            </a:lnSpc>
            <a:spcBef>
              <a:spcPct val="0"/>
            </a:spcBef>
            <a:spcAft>
              <a:spcPct val="15000"/>
            </a:spcAft>
            <a:buNone/>
          </a:pPr>
          <a:r>
            <a:rPr lang="en-US" sz="1400" kern="1200" dirty="0">
              <a:latin typeface="Tenorite" pitchFamily="2" charset="0"/>
            </a:rPr>
            <a:t>We considered the challenges faced by each user persona, in particularly challenges faced by VI programmers</a:t>
          </a:r>
        </a:p>
      </dsp:txBody>
      <dsp:txXfrm>
        <a:off x="1946788" y="1576348"/>
        <a:ext cx="1892456" cy="1576348"/>
      </dsp:txXfrm>
    </dsp:sp>
    <dsp:sp modelId="{EFEB790C-BD5C-F54D-9993-F81422A8AD8E}">
      <dsp:nvSpPr>
        <dsp:cNvPr id="0" name=""/>
        <dsp:cNvSpPr/>
      </dsp:nvSpPr>
      <dsp:spPr>
        <a:xfrm>
          <a:off x="248138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3901903"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User stories &amp; scenarios</a:t>
          </a:r>
        </a:p>
        <a:p>
          <a:pPr marL="0" lvl="1" indent="-114300" algn="ctr" defTabSz="622300">
            <a:lnSpc>
              <a:spcPct val="90000"/>
            </a:lnSpc>
            <a:spcBef>
              <a:spcPct val="0"/>
            </a:spcBef>
            <a:spcAft>
              <a:spcPct val="15000"/>
            </a:spcAft>
            <a:buNone/>
          </a:pPr>
          <a:r>
            <a:rPr lang="en-US" sz="1400" kern="1200" dirty="0">
              <a:latin typeface="Tenorite" pitchFamily="2" charset="0"/>
            </a:rPr>
            <a:t>We wrote a set of user stories &amp; scenarios to further inform the design of the tool</a:t>
          </a:r>
        </a:p>
      </dsp:txBody>
      <dsp:txXfrm>
        <a:off x="3901903" y="1576348"/>
        <a:ext cx="1892456" cy="1576348"/>
      </dsp:txXfrm>
    </dsp:sp>
    <dsp:sp modelId="{CC076D56-4BB0-7246-9039-788AB439DAF0}">
      <dsp:nvSpPr>
        <dsp:cNvPr id="0" name=""/>
        <dsp:cNvSpPr/>
      </dsp:nvSpPr>
      <dsp:spPr>
        <a:xfrm>
          <a:off x="443061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8C9BA8-C3B3-F947-915F-EE2FD2FCA9A5}">
      <dsp:nvSpPr>
        <dsp:cNvPr id="0" name=""/>
        <dsp:cNvSpPr/>
      </dsp:nvSpPr>
      <dsp:spPr>
        <a:xfrm>
          <a:off x="5847689"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Formal specification</a:t>
          </a:r>
        </a:p>
        <a:p>
          <a:pPr marL="0" lvl="1" indent="-114300" algn="ctr" defTabSz="622300" rtl="0">
            <a:lnSpc>
              <a:spcPct val="90000"/>
            </a:lnSpc>
            <a:spcBef>
              <a:spcPct val="0"/>
            </a:spcBef>
            <a:spcAft>
              <a:spcPct val="15000"/>
            </a:spcAft>
            <a:buNone/>
          </a:pPr>
          <a:r>
            <a:rPr lang="en-US" sz="1400" kern="1200" dirty="0">
              <a:latin typeface="Tenorite" pitchFamily="2" charset="0"/>
            </a:rPr>
            <a:t>From the user stories we developed and prioritized a set of functional &amp; non-functional requirements</a:t>
          </a:r>
        </a:p>
      </dsp:txBody>
      <dsp:txXfrm>
        <a:off x="5847689" y="1576348"/>
        <a:ext cx="1892456" cy="1576348"/>
      </dsp:txXfrm>
    </dsp:sp>
    <dsp:sp modelId="{FDF2BC93-305C-D94B-A6C2-ED9CE7F40C2F}">
      <dsp:nvSpPr>
        <dsp:cNvPr id="0" name=""/>
        <dsp:cNvSpPr/>
      </dsp:nvSpPr>
      <dsp:spPr>
        <a:xfrm>
          <a:off x="637984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C20AF0-FA1E-3C4A-AD07-551A27BE2B92}">
      <dsp:nvSpPr>
        <dsp:cNvPr id="0" name=""/>
        <dsp:cNvSpPr/>
      </dsp:nvSpPr>
      <dsp:spPr>
        <a:xfrm>
          <a:off x="779691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Description design</a:t>
          </a:r>
        </a:p>
        <a:p>
          <a:pPr marL="0" lvl="1" indent="-114300" algn="ctr" defTabSz="622300" rtl="0">
            <a:lnSpc>
              <a:spcPct val="90000"/>
            </a:lnSpc>
            <a:spcBef>
              <a:spcPct val="0"/>
            </a:spcBef>
            <a:spcAft>
              <a:spcPct val="15000"/>
            </a:spcAft>
            <a:buNone/>
          </a:pPr>
          <a:r>
            <a:rPr lang="en-US" sz="1400" kern="1200" dirty="0">
              <a:latin typeface="Tenorite" pitchFamily="2" charset="0"/>
            </a:rPr>
            <a:t>We </a:t>
          </a:r>
          <a:r>
            <a:rPr lang="en-US" sz="1400" kern="1200" dirty="0" err="1">
              <a:latin typeface="Tenorite" pitchFamily="2" charset="0"/>
            </a:rPr>
            <a:t>analysed</a:t>
          </a:r>
          <a:r>
            <a:rPr lang="en-US" sz="1400" kern="1200" dirty="0">
              <a:latin typeface="Tenorite" pitchFamily="2" charset="0"/>
            </a:rPr>
            <a:t> JSON abstract syntax trees, and using the results from stage 1, we generated a formal mapping from JSON syntax to natural language.</a:t>
          </a:r>
        </a:p>
      </dsp:txBody>
      <dsp:txXfrm>
        <a:off x="7796918" y="1576348"/>
        <a:ext cx="1892456" cy="1576348"/>
      </dsp:txXfrm>
    </dsp:sp>
    <dsp:sp modelId="{916140F0-4F43-9F45-8310-FCCA12DDE514}">
      <dsp:nvSpPr>
        <dsp:cNvPr id="0" name=""/>
        <dsp:cNvSpPr/>
      </dsp:nvSpPr>
      <dsp:spPr>
        <a:xfrm>
          <a:off x="8329073"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400054" y="3040375"/>
          <a:ext cx="8914225" cy="591130"/>
        </a:xfrm>
        <a:prstGeom prst="leftRightArrow">
          <a:avLst/>
        </a:prstGeom>
        <a:solidFill>
          <a:schemeClr val="accent2">
            <a:tint val="4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81504"/>
          <a:ext cx="9779182" cy="0"/>
        </a:xfrm>
        <a:prstGeom prst="line">
          <a:avLst/>
        </a:prstGeom>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9819"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05463"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655770" y="890053"/>
          <a:ext cx="2321488"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b="0" kern="1200" dirty="0">
              <a:solidFill>
                <a:schemeClr val="bg1"/>
              </a:solidFill>
              <a:latin typeface="Tenorite" pitchFamily="2" charset="0"/>
            </a:rPr>
            <a:t>Description options are recorded. A lexer converts the JSON file into a set of tokens.</a:t>
          </a:r>
        </a:p>
      </dsp:txBody>
      <dsp:txXfrm>
        <a:off x="655770" y="890053"/>
        <a:ext cx="2321488" cy="1291450"/>
      </dsp:txXfrm>
    </dsp:sp>
    <dsp:sp modelId="{8E3FB235-DF38-476B-9A0E-B1E583D50944}">
      <dsp:nvSpPr>
        <dsp:cNvPr id="0" name=""/>
        <dsp:cNvSpPr/>
      </dsp:nvSpPr>
      <dsp:spPr>
        <a:xfrm>
          <a:off x="655770" y="436300"/>
          <a:ext cx="2321488"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solidFill>
                <a:schemeClr val="bg1"/>
              </a:solidFill>
              <a:latin typeface="Tenorite" pitchFamily="2" charset="0"/>
            </a:rPr>
            <a:t>User input is lexed</a:t>
          </a:r>
        </a:p>
      </dsp:txBody>
      <dsp:txXfrm>
        <a:off x="655770" y="436300"/>
        <a:ext cx="2321488" cy="453752"/>
      </dsp:txXfrm>
    </dsp:sp>
    <dsp:sp modelId="{9AA05CE5-209F-4AD9-BE2C-2A69F76DA8F4}">
      <dsp:nvSpPr>
        <dsp:cNvPr id="0" name=""/>
        <dsp:cNvSpPr/>
      </dsp:nvSpPr>
      <dsp:spPr>
        <a:xfrm>
          <a:off x="230245"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89408" y="2140666"/>
          <a:ext cx="81675" cy="81675"/>
        </a:xfrm>
        <a:prstGeom prst="ellipse">
          <a:avLst/>
        </a:prstGeom>
        <a:solidFill>
          <a:schemeClr val="accent2">
            <a:shade val="90000"/>
            <a:hueOff val="0"/>
            <a:satOff val="0"/>
            <a:lumOff val="0"/>
            <a:alphaOff val="0"/>
          </a:schemeClr>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07641" y="3539404"/>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743285" y="3575048"/>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292766" y="2181504"/>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b="0" kern="1200" dirty="0">
              <a:solidFill>
                <a:schemeClr val="bg1"/>
              </a:solidFill>
              <a:latin typeface="Tenorite" pitchFamily="2" charset="0"/>
            </a:rPr>
            <a:t>The JSON tokens are parsed and an Abstract Syntax Tree is formed</a:t>
          </a:r>
        </a:p>
      </dsp:txBody>
      <dsp:txXfrm>
        <a:off x="2292766" y="2181504"/>
        <a:ext cx="2311834" cy="1291450"/>
      </dsp:txXfrm>
    </dsp:sp>
    <dsp:sp modelId="{223C5207-4FA2-4A6C-8F43-20BD55767C99}">
      <dsp:nvSpPr>
        <dsp:cNvPr id="0" name=""/>
        <dsp:cNvSpPr/>
      </dsp:nvSpPr>
      <dsp:spPr>
        <a:xfrm>
          <a:off x="2292766" y="3472954"/>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solidFill>
                <a:schemeClr val="bg1"/>
              </a:solidFill>
              <a:latin typeface="Tenorite" pitchFamily="2" charset="0"/>
            </a:rPr>
            <a:t>Tokens are parsed</a:t>
          </a:r>
        </a:p>
      </dsp:txBody>
      <dsp:txXfrm>
        <a:off x="2292766" y="3472954"/>
        <a:ext cx="2311834" cy="453752"/>
      </dsp:txXfrm>
    </dsp:sp>
    <dsp:sp modelId="{4FE5EB5D-4CEF-4D0D-9394-0534E61844BE}">
      <dsp:nvSpPr>
        <dsp:cNvPr id="0" name=""/>
        <dsp:cNvSpPr/>
      </dsp:nvSpPr>
      <dsp:spPr>
        <a:xfrm>
          <a:off x="1868067" y="2181504"/>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27230"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331841"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367485"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916965" y="890053"/>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b="0" kern="1200" dirty="0">
              <a:solidFill>
                <a:schemeClr val="bg1"/>
              </a:solidFill>
              <a:latin typeface="Tenorite" pitchFamily="2" charset="0"/>
            </a:rPr>
            <a:t>Using a visitor design pattern, we traversed the abstract syntax tree. During the traversal we collected information required for the description and added them to a secondary data structure</a:t>
          </a:r>
        </a:p>
      </dsp:txBody>
      <dsp:txXfrm>
        <a:off x="3916965" y="890053"/>
        <a:ext cx="2311834" cy="1291450"/>
      </dsp:txXfrm>
    </dsp:sp>
    <dsp:sp modelId="{2D6C7916-1130-46A8-833B-A6278CBD2192}">
      <dsp:nvSpPr>
        <dsp:cNvPr id="0" name=""/>
        <dsp:cNvSpPr/>
      </dsp:nvSpPr>
      <dsp:spPr>
        <a:xfrm>
          <a:off x="3916965" y="436300"/>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solidFill>
                <a:schemeClr val="bg1"/>
              </a:solidFill>
              <a:latin typeface="Tenorite" pitchFamily="2" charset="0"/>
            </a:rPr>
            <a:t>Abstract Syntax tree is traversed</a:t>
          </a:r>
        </a:p>
      </dsp:txBody>
      <dsp:txXfrm>
        <a:off x="3916965" y="436300"/>
        <a:ext cx="2311834" cy="453752"/>
      </dsp:txXfrm>
    </dsp:sp>
    <dsp:sp modelId="{4D953791-5C2F-4A75-A8F4-6ED7EAB5E015}">
      <dsp:nvSpPr>
        <dsp:cNvPr id="0" name=""/>
        <dsp:cNvSpPr/>
      </dsp:nvSpPr>
      <dsp:spPr>
        <a:xfrm>
          <a:off x="3492267"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4504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4956041" y="3539404"/>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4991685" y="3575048"/>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541165" y="2181504"/>
          <a:ext cx="2311834" cy="1291450"/>
        </a:xfrm>
        <a:prstGeom prst="rect">
          <a:avLst/>
        </a:prstGeom>
        <a:noFill/>
        <a:ln>
          <a:noFill/>
        </a:ln>
        <a:effectLst/>
      </dsp:spPr>
      <dsp:style>
        <a:lnRef idx="0">
          <a:scrgbClr r="0" g="0" b="0"/>
        </a:lnRef>
        <a:fillRef idx="0">
          <a:scrgbClr r="0" g="0" b="0"/>
        </a:fillRef>
        <a:effectRef idx="0">
          <a:scrgbClr r="0" g="0" b="0"/>
        </a:effectRef>
        <a:fontRef idx="minor"/>
      </dsp:style>
    </dsp:sp>
    <dsp:sp modelId="{7C1E6B4A-59F7-4018-A403-E1CCAEE78BA1}">
      <dsp:nvSpPr>
        <dsp:cNvPr id="0" name=""/>
        <dsp:cNvSpPr/>
      </dsp:nvSpPr>
      <dsp:spPr>
        <a:xfrm>
          <a:off x="5541165" y="3472954"/>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solidFill>
                <a:schemeClr val="bg1"/>
              </a:solidFill>
              <a:latin typeface="Tenorite" pitchFamily="2" charset="0"/>
            </a:rPr>
            <a:t>Secondary data structure is traversed</a:t>
          </a:r>
        </a:p>
      </dsp:txBody>
      <dsp:txXfrm>
        <a:off x="5541165" y="3472954"/>
        <a:ext cx="2311834" cy="453752"/>
      </dsp:txXfrm>
    </dsp:sp>
    <dsp:sp modelId="{A03C5372-D306-43AC-B406-6F8183849431}">
      <dsp:nvSpPr>
        <dsp:cNvPr id="0" name=""/>
        <dsp:cNvSpPr/>
      </dsp:nvSpPr>
      <dsp:spPr>
        <a:xfrm>
          <a:off x="5116467" y="2181504"/>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0746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580241"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615885"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165365" y="890053"/>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bg1"/>
              </a:solidFill>
              <a:latin typeface="Tenorite" pitchFamily="2" charset="0"/>
            </a:rPr>
            <a:t>Printed on command line, saved to text file, or read-aloud.</a:t>
          </a:r>
        </a:p>
      </dsp:txBody>
      <dsp:txXfrm>
        <a:off x="7165365" y="890053"/>
        <a:ext cx="2311834" cy="1291450"/>
      </dsp:txXfrm>
    </dsp:sp>
    <dsp:sp modelId="{3FA5D5AE-9CAE-4D19-9765-BCEE62095312}">
      <dsp:nvSpPr>
        <dsp:cNvPr id="0" name=""/>
        <dsp:cNvSpPr/>
      </dsp:nvSpPr>
      <dsp:spPr>
        <a:xfrm>
          <a:off x="7165365" y="436300"/>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solidFill>
                <a:schemeClr val="bg1"/>
              </a:solidFill>
              <a:latin typeface="Tenorite" pitchFamily="2" charset="0"/>
            </a:rPr>
            <a:t>Description given to user</a:t>
          </a:r>
        </a:p>
      </dsp:txBody>
      <dsp:txXfrm>
        <a:off x="7165365" y="436300"/>
        <a:ext cx="2311834" cy="453752"/>
      </dsp:txXfrm>
    </dsp:sp>
    <dsp:sp modelId="{FE6CA7EB-68EC-4E76-9051-08C4CF370101}">
      <dsp:nvSpPr>
        <dsp:cNvPr id="0" name=""/>
        <dsp:cNvSpPr/>
      </dsp:nvSpPr>
      <dsp:spPr>
        <a:xfrm>
          <a:off x="6740667"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698885"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3/24/2023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My Name is Holly, and for my level 4 project, I have designed, developed and evaluated a0 tool that generates natural language descriptions of JSON files.</a:t>
            </a:r>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dirty="0"/>
          </a:p>
        </p:txBody>
      </p:sp>
    </p:spTree>
    <p:extLst>
      <p:ext uri="{BB962C8B-B14F-4D97-AF65-F5344CB8AC3E}">
        <p14:creationId xmlns:p14="http://schemas.microsoft.com/office/powerpoint/2010/main" val="1539920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 the next few slides I will discuss the steps we took to design and implement the JSONTalk tool</a:t>
            </a:r>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3272566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in addition to the background research detailed in the previous slides, we conducted initial research where we collected JSON descriptions from 10 different computer science students, and performed word frequency analysis to understand what words programmers like to use when describing JSON files. The results of this informed the design of the description. We also further developed the user personas and created user stories and scenarios. The outcome of these processes was a formal specification, and a formal description design consisting of mapping syntactic JSON elements to natural language constructs</a:t>
            </a:r>
          </a:p>
        </p:txBody>
      </p:sp>
      <p:sp>
        <p:nvSpPr>
          <p:cNvPr id="4" name="Slide Number Placeholder 3"/>
          <p:cNvSpPr>
            <a:spLocks noGrp="1"/>
          </p:cNvSpPr>
          <p:nvPr>
            <p:ph type="sldNum" sz="quarter" idx="5"/>
          </p:nvPr>
        </p:nvSpPr>
        <p:spPr/>
        <p:txBody>
          <a:bodyPr/>
          <a:lstStyle/>
          <a:p>
            <a:fld id="{F97DC217-DF71-1A49-B3EA-559F1F43B0FF}" type="slidenum">
              <a:rPr lang="en-US" smtClean="0"/>
              <a:t>18</a:t>
            </a:fld>
            <a:endParaRPr lang="en-US" dirty="0"/>
          </a:p>
        </p:txBody>
      </p:sp>
    </p:spTree>
    <p:extLst>
      <p:ext uri="{BB962C8B-B14F-4D97-AF65-F5344CB8AC3E}">
        <p14:creationId xmlns:p14="http://schemas.microsoft.com/office/powerpoint/2010/main" val="2360888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shows the functional requirements we wrote for the </a:t>
            </a:r>
            <a:r>
              <a:rPr lang="en-GB" dirty="0" err="1"/>
              <a:t>JSONTalk</a:t>
            </a:r>
            <a:r>
              <a:rPr lang="en-GB" dirty="0"/>
              <a:t> tool. To summarise these, we wanted the tool to generate clear, understandable descriptions of any JSON file, and also be customisable.</a:t>
            </a:r>
          </a:p>
        </p:txBody>
      </p:sp>
      <p:sp>
        <p:nvSpPr>
          <p:cNvPr id="4" name="Slide Number Placeholder 3"/>
          <p:cNvSpPr>
            <a:spLocks noGrp="1"/>
          </p:cNvSpPr>
          <p:nvPr>
            <p:ph type="sldNum" sz="quarter" idx="5"/>
          </p:nvPr>
        </p:nvSpPr>
        <p:spPr/>
        <p:txBody>
          <a:bodyPr/>
          <a:lstStyle/>
          <a:p>
            <a:fld id="{F97DC217-DF71-1A49-B3EA-559F1F43B0FF}" type="slidenum">
              <a:rPr lang="en-US" smtClean="0"/>
              <a:t>19</a:t>
            </a:fld>
            <a:endParaRPr lang="en-US" dirty="0"/>
          </a:p>
        </p:txBody>
      </p:sp>
    </p:spTree>
    <p:extLst>
      <p:ext uri="{BB962C8B-B14F-4D97-AF65-F5344CB8AC3E}">
        <p14:creationId xmlns:p14="http://schemas.microsoft.com/office/powerpoint/2010/main" val="3782877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non-functional requirements we developed for </a:t>
            </a:r>
            <a:r>
              <a:rPr lang="en-GB" dirty="0" err="1"/>
              <a:t>JSONTalk</a:t>
            </a:r>
            <a:r>
              <a:rPr lang="en-GB" dirty="0"/>
              <a:t> can be summarised as : we want the tool to be usable, work on a variety of different operating systems, and integrate well with screen-readers</a:t>
            </a:r>
          </a:p>
        </p:txBody>
      </p:sp>
      <p:sp>
        <p:nvSpPr>
          <p:cNvPr id="4" name="Slide Number Placeholder 3"/>
          <p:cNvSpPr>
            <a:spLocks noGrp="1"/>
          </p:cNvSpPr>
          <p:nvPr>
            <p:ph type="sldNum" sz="quarter" idx="5"/>
          </p:nvPr>
        </p:nvSpPr>
        <p:spPr/>
        <p:txBody>
          <a:bodyPr/>
          <a:lstStyle/>
          <a:p>
            <a:fld id="{F97DC217-DF71-1A49-B3EA-559F1F43B0FF}" type="slidenum">
              <a:rPr lang="en-US" smtClean="0"/>
              <a:t>20</a:t>
            </a:fld>
            <a:endParaRPr lang="en-US" dirty="0"/>
          </a:p>
        </p:txBody>
      </p:sp>
    </p:spTree>
    <p:extLst>
      <p:ext uri="{BB962C8B-B14F-4D97-AF65-F5344CB8AC3E}">
        <p14:creationId xmlns:p14="http://schemas.microsoft.com/office/powerpoint/2010/main" val="2871098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illustrates the implementation steps taken to generate the description.</a:t>
            </a:r>
          </a:p>
          <a:p>
            <a:r>
              <a:rPr lang="en-GB" dirty="0"/>
              <a:t>We made use of antlr4, a popular parser generator tool to generate a JSON lexer and Parser which convert any JSON file into an abstract syntax tree.</a:t>
            </a:r>
          </a:p>
          <a:p>
            <a:r>
              <a:rPr lang="en-GB" dirty="0"/>
              <a:t>We then used a visitor design pattern to traverse the abstract syntax tree, generate a secondary data structure, traverse the secondary data structure, and generate the description.</a:t>
            </a:r>
          </a:p>
        </p:txBody>
      </p:sp>
      <p:sp>
        <p:nvSpPr>
          <p:cNvPr id="4" name="Slide Number Placeholder 3"/>
          <p:cNvSpPr>
            <a:spLocks noGrp="1"/>
          </p:cNvSpPr>
          <p:nvPr>
            <p:ph type="sldNum" sz="quarter" idx="5"/>
          </p:nvPr>
        </p:nvSpPr>
        <p:spPr/>
        <p:txBody>
          <a:bodyPr/>
          <a:lstStyle/>
          <a:p>
            <a:fld id="{F97DC217-DF71-1A49-B3EA-559F1F43B0FF}" type="slidenum">
              <a:rPr lang="en-US" smtClean="0"/>
              <a:t>21</a:t>
            </a:fld>
            <a:endParaRPr lang="en-US" dirty="0"/>
          </a:p>
        </p:txBody>
      </p:sp>
    </p:spTree>
    <p:extLst>
      <p:ext uri="{BB962C8B-B14F-4D97-AF65-F5344CB8AC3E}">
        <p14:creationId xmlns:p14="http://schemas.microsoft.com/office/powerpoint/2010/main" val="223637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mentioned in the requirements of the tool we wanted the tool to be customisable. The tool can generate 3 different types of description, varying in detail. We also added 2 different options which allow users to customise each of the three descriptions. Users can specify a depth they want the description to stop at, which is useful for larger JSON files, and users can add contextual details of depth of each line of the description. We also allowed for 3 different output methods for the description, including printing on the command line, reading aloud, or saving the description to a text file.</a:t>
            </a:r>
          </a:p>
        </p:txBody>
      </p:sp>
      <p:sp>
        <p:nvSpPr>
          <p:cNvPr id="4" name="Slide Number Placeholder 3"/>
          <p:cNvSpPr>
            <a:spLocks noGrp="1"/>
          </p:cNvSpPr>
          <p:nvPr>
            <p:ph type="sldNum" sz="quarter" idx="5"/>
          </p:nvPr>
        </p:nvSpPr>
        <p:spPr/>
        <p:txBody>
          <a:bodyPr/>
          <a:lstStyle/>
          <a:p>
            <a:fld id="{F97DC217-DF71-1A49-B3EA-559F1F43B0FF}" type="slidenum">
              <a:rPr lang="en-US" smtClean="0"/>
              <a:t>22</a:t>
            </a:fld>
            <a:endParaRPr lang="en-US" dirty="0"/>
          </a:p>
        </p:txBody>
      </p:sp>
    </p:spTree>
    <p:extLst>
      <p:ext uri="{BB962C8B-B14F-4D97-AF65-F5344CB8AC3E}">
        <p14:creationId xmlns:p14="http://schemas.microsoft.com/office/powerpoint/2010/main" val="939378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will now take you through the evaluation of the JSONTalk tool</a:t>
            </a:r>
          </a:p>
        </p:txBody>
      </p:sp>
      <p:sp>
        <p:nvSpPr>
          <p:cNvPr id="4" name="Slide Number Placeholder 3"/>
          <p:cNvSpPr>
            <a:spLocks noGrp="1"/>
          </p:cNvSpPr>
          <p:nvPr>
            <p:ph type="sldNum" sz="quarter" idx="5"/>
          </p:nvPr>
        </p:nvSpPr>
        <p:spPr/>
        <p:txBody>
          <a:bodyPr/>
          <a:lstStyle/>
          <a:p>
            <a:fld id="{F97DC217-DF71-1A49-B3EA-559F1F43B0FF}" type="slidenum">
              <a:rPr lang="en-US" smtClean="0"/>
              <a:t>24</a:t>
            </a:fld>
            <a:endParaRPr lang="en-US" dirty="0"/>
          </a:p>
        </p:txBody>
      </p:sp>
    </p:spTree>
    <p:extLst>
      <p:ext uri="{BB962C8B-B14F-4D97-AF65-F5344CB8AC3E}">
        <p14:creationId xmlns:p14="http://schemas.microsoft.com/office/powerpoint/2010/main" val="1269512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conducted a between subjects A/B test, where group A used the JSONTalk tool and group B did not. Unfortunately, our study only included sighted participants, so to mitigate this and simulate a use case more representative of how Visually impaired programmers may interact with the tool, we did not present any participants with JSON files. Instead we presented participants with screen-reader JSON file representations. We recognise that not having any visually impaired study participants is a major limitation of this study.</a:t>
            </a:r>
          </a:p>
        </p:txBody>
      </p:sp>
      <p:sp>
        <p:nvSpPr>
          <p:cNvPr id="4" name="Slide Number Placeholder 3"/>
          <p:cNvSpPr>
            <a:spLocks noGrp="1"/>
          </p:cNvSpPr>
          <p:nvPr>
            <p:ph type="sldNum" sz="quarter" idx="5"/>
          </p:nvPr>
        </p:nvSpPr>
        <p:spPr/>
        <p:txBody>
          <a:bodyPr/>
          <a:lstStyle/>
          <a:p>
            <a:fld id="{F97DC217-DF71-1A49-B3EA-559F1F43B0FF}" type="slidenum">
              <a:rPr lang="en-US" smtClean="0"/>
              <a:t>25</a:t>
            </a:fld>
            <a:endParaRPr lang="en-US" dirty="0"/>
          </a:p>
        </p:txBody>
      </p:sp>
    </p:spTree>
    <p:extLst>
      <p:ext uri="{BB962C8B-B14F-4D97-AF65-F5344CB8AC3E}">
        <p14:creationId xmlns:p14="http://schemas.microsoft.com/office/powerpoint/2010/main" val="873843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study, participants were asked a series of questions about the underlying JSON files from the screen-reader representations. Group A were allowed to use the JSONTalk tool to supplement the screen-reader transcripts. We asked a depth based question to understand whether the JSONTalk tool allowed for users to better understand the context of specific elements within JSON files, and we asked the identical object identification question as the identification  of similarly structured JSON objects can inform users a lot about the use of a JSON file. Questions 1 &amp; 3 were similar, however, question 1 used written representations, and question 3 used spoken representations. We asked question 2 to understand whether the JSONTalk tool is accurate. Finally, we answered a usability questionnaire.</a:t>
            </a:r>
          </a:p>
        </p:txBody>
      </p:sp>
      <p:sp>
        <p:nvSpPr>
          <p:cNvPr id="4" name="Slide Number Placeholder 3"/>
          <p:cNvSpPr>
            <a:spLocks noGrp="1"/>
          </p:cNvSpPr>
          <p:nvPr>
            <p:ph type="sldNum" sz="quarter" idx="5"/>
          </p:nvPr>
        </p:nvSpPr>
        <p:spPr/>
        <p:txBody>
          <a:bodyPr/>
          <a:lstStyle/>
          <a:p>
            <a:fld id="{F97DC217-DF71-1A49-B3EA-559F1F43B0FF}" type="slidenum">
              <a:rPr lang="en-US" smtClean="0"/>
              <a:t>26</a:t>
            </a:fld>
            <a:endParaRPr lang="en-US" dirty="0"/>
          </a:p>
        </p:txBody>
      </p:sp>
    </p:spTree>
    <p:extLst>
      <p:ext uri="{BB962C8B-B14F-4D97-AF65-F5344CB8AC3E}">
        <p14:creationId xmlns:p14="http://schemas.microsoft.com/office/powerpoint/2010/main" val="711282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just shows what we measured at each stage of the evaluation.</a:t>
            </a:r>
          </a:p>
        </p:txBody>
      </p:sp>
      <p:sp>
        <p:nvSpPr>
          <p:cNvPr id="4" name="Slide Number Placeholder 3"/>
          <p:cNvSpPr>
            <a:spLocks noGrp="1"/>
          </p:cNvSpPr>
          <p:nvPr>
            <p:ph type="sldNum" sz="quarter" idx="5"/>
          </p:nvPr>
        </p:nvSpPr>
        <p:spPr/>
        <p:txBody>
          <a:bodyPr/>
          <a:lstStyle/>
          <a:p>
            <a:fld id="{F97DC217-DF71-1A49-B3EA-559F1F43B0FF}" type="slidenum">
              <a:rPr lang="en-US" smtClean="0"/>
              <a:t>27</a:t>
            </a:fld>
            <a:endParaRPr lang="en-US" dirty="0"/>
          </a:p>
        </p:txBody>
      </p:sp>
    </p:spTree>
    <p:extLst>
      <p:ext uri="{BB962C8B-B14F-4D97-AF65-F5344CB8AC3E}">
        <p14:creationId xmlns:p14="http://schemas.microsoft.com/office/powerpoint/2010/main" val="3092188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have we done</a:t>
            </a:r>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dirty="0"/>
          </a:p>
        </p:txBody>
      </p:sp>
    </p:spTree>
    <p:extLst>
      <p:ext uri="{BB962C8B-B14F-4D97-AF65-F5344CB8AC3E}">
        <p14:creationId xmlns:p14="http://schemas.microsoft.com/office/powerpoint/2010/main" val="1438612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results of the experiment, we found that the JSONTalk tool is valuable for improving user understanding of element depth within JSON files, as well as helping users decipher JSON files more quickly and accurately. We also found that more work needs to be done in terms of identical object representation and tool usability.</a:t>
            </a:r>
          </a:p>
        </p:txBody>
      </p:sp>
      <p:sp>
        <p:nvSpPr>
          <p:cNvPr id="4" name="Slide Number Placeholder 3"/>
          <p:cNvSpPr>
            <a:spLocks noGrp="1"/>
          </p:cNvSpPr>
          <p:nvPr>
            <p:ph type="sldNum" sz="quarter" idx="5"/>
          </p:nvPr>
        </p:nvSpPr>
        <p:spPr/>
        <p:txBody>
          <a:bodyPr/>
          <a:lstStyle/>
          <a:p>
            <a:fld id="{F97DC217-DF71-1A49-B3EA-559F1F43B0FF}" type="slidenum">
              <a:rPr lang="en-US" smtClean="0"/>
              <a:t>28</a:t>
            </a:fld>
            <a:endParaRPr lang="en-US" dirty="0"/>
          </a:p>
        </p:txBody>
      </p:sp>
    </p:spTree>
    <p:extLst>
      <p:ext uri="{BB962C8B-B14F-4D97-AF65-F5344CB8AC3E}">
        <p14:creationId xmlns:p14="http://schemas.microsoft.com/office/powerpoint/2010/main" val="2348755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97DC217-DF71-1A49-B3EA-559F1F43B0FF}" type="slidenum">
              <a:rPr lang="en-US" smtClean="0"/>
              <a:t>29</a:t>
            </a:fld>
            <a:endParaRPr lang="en-US" dirty="0"/>
          </a:p>
        </p:txBody>
      </p:sp>
    </p:spTree>
    <p:extLst>
      <p:ext uri="{BB962C8B-B14F-4D97-AF65-F5344CB8AC3E}">
        <p14:creationId xmlns:p14="http://schemas.microsoft.com/office/powerpoint/2010/main" val="1545193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short, we developed JSONTalk. A customisable command line tool that can take a JSON file, and generate an easy to understand textual summary of the file</a:t>
            </a:r>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dirty="0"/>
          </a:p>
        </p:txBody>
      </p:sp>
    </p:spTree>
    <p:extLst>
      <p:ext uri="{BB962C8B-B14F-4D97-AF65-F5344CB8AC3E}">
        <p14:creationId xmlns:p14="http://schemas.microsoft.com/office/powerpoint/2010/main" val="2688465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have we developed JSONTalk? What is the motivation behind the tool?</a:t>
            </a:r>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344925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I was to briefly talk about JSON.</a:t>
            </a:r>
          </a:p>
          <a:p>
            <a:r>
              <a:rPr lang="en-GB" dirty="0"/>
              <a:t>-JSON is a data format which is widely used in a variety of different contexts,</a:t>
            </a:r>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3410283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people who are most likely to interact with JSON are programmers! Due to its popularity, programmers and developers are likely to have to read and write JSON files during software development.</a:t>
            </a:r>
          </a:p>
          <a:p>
            <a:r>
              <a:rPr lang="en-GB" dirty="0"/>
              <a:t>In particular, we identified 3 different types of programmers who may benefit from a JSON summarising tool and modelled them as user personas, analysing the unique challenges faced by user personas.</a:t>
            </a:r>
          </a:p>
          <a:p>
            <a:r>
              <a:rPr lang="en-GB" dirty="0"/>
              <a:t>Whilst all 3 user personas could benefit from a JSON summarising tool in different ways and the development of user stories for each user persona has informed our research , it should be noted that we have focused our efforts on the development of a tool for visually impaired programmers specifically, due to the importance of addressing accessibility challenges.</a:t>
            </a:r>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dirty="0"/>
          </a:p>
        </p:txBody>
      </p:sp>
    </p:spTree>
    <p:extLst>
      <p:ext uri="{BB962C8B-B14F-4D97-AF65-F5344CB8AC3E}">
        <p14:creationId xmlns:p14="http://schemas.microsoft.com/office/powerpoint/2010/main" val="3114925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fact, accessibility was one of the key issues that motivated the development of JSONTalk. The poor level of interaction between screen readers and JSON files poses an accessibility barrier for Visually impaired programmers. One of the claimed benefits of  using JSON as a data format is its readability, however this is not the case for screen-readers reading out JSON files. Our JSONTalk tool is presented as a solution to the poor levels of understandability of screen-reader representations of JSON files.</a:t>
            </a:r>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542003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problem prompted us to explore the other problems faced by visually impaired programmers, specifically when using assistive technology to perform programming tasks.</a:t>
            </a:r>
          </a:p>
        </p:txBody>
      </p:sp>
      <p:sp>
        <p:nvSpPr>
          <p:cNvPr id="4" name="Slide Number Placeholder 3"/>
          <p:cNvSpPr>
            <a:spLocks noGrp="1"/>
          </p:cNvSpPr>
          <p:nvPr>
            <p:ph type="sldNum" sz="quarter" idx="5"/>
          </p:nvPr>
        </p:nvSpPr>
        <p:spPr/>
        <p:txBody>
          <a:bodyPr/>
          <a:lstStyle/>
          <a:p>
            <a:fld id="{F97DC217-DF71-1A49-B3EA-559F1F43B0FF}" type="slidenum">
              <a:rPr lang="en-US" smtClean="0"/>
              <a:t>8</a:t>
            </a:fld>
            <a:endParaRPr lang="en-US" dirty="0"/>
          </a:p>
        </p:txBody>
      </p:sp>
    </p:spTree>
    <p:extLst>
      <p:ext uri="{BB962C8B-B14F-4D97-AF65-F5344CB8AC3E}">
        <p14:creationId xmlns:p14="http://schemas.microsoft.com/office/powerpoint/2010/main" val="4008184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conducted further background research and looked at the existing tools developed for Visually Impaired programmers, in addition to the current state of the art code summarisation techniques. The code summarisation techniques we looked at were mainly for automated code documentation, and whilst well documented code can benefit all programmers, including visually impaired programmers, we believe that some of these techniques could be further harnessed and integrated with tools for Visually impaired programmers</a:t>
            </a:r>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dirty="0"/>
          </a:p>
        </p:txBody>
      </p:sp>
    </p:spTree>
    <p:extLst>
      <p:ext uri="{BB962C8B-B14F-4D97-AF65-F5344CB8AC3E}">
        <p14:creationId xmlns:p14="http://schemas.microsoft.com/office/powerpoint/2010/main" val="947618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3/24/2023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3/24/2023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3/24/2023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3/24/2023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3/24/2023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3/24/2023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3/24/2023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3/24/2023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dirty="0"/>
              <a:t>Click icon to add picture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dirty="0"/>
              <a:t>Click icon to add picture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dirty="0"/>
              <a:t>Click icon to add picture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dirty="0"/>
              <a:t>Click icon to add picture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3/24/2023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dirty="0"/>
              <a:t>Click icon to add picture</a:t>
            </a:r>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3/24/2023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3/24/2023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3.xml"/><Relationship Id="rId7" Type="http://schemas.openxmlformats.org/officeDocument/2006/relationships/diagramQuickStyle" Target="../diagrams/quickStyle1.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9.xml"/><Relationship Id="rId9" Type="http://schemas.microsoft.com/office/2007/relationships/diagramDrawing" Target="../diagrams/drawing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6.xml"/><Relationship Id="rId7" Type="http://schemas.openxmlformats.org/officeDocument/2006/relationships/diagramQuickStyle" Target="../diagrams/quickStyle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11.xml"/><Relationship Id="rId9" Type="http://schemas.microsoft.com/office/2007/relationships/diagramDrawing" Target="../diagrams/drawing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10.xml"/><Relationship Id="rId7" Type="http://schemas.openxmlformats.org/officeDocument/2006/relationships/diagramQuickStyle" Target="../diagrams/quickStyle3.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png"/><Relationship Id="rId4" Type="http://schemas.openxmlformats.org/officeDocument/2006/relationships/notesSlide" Target="../notesSlides/notesSlide14.xml"/><Relationship Id="rId9" Type="http://schemas.microsoft.com/office/2007/relationships/diagramDrawing" Target="../diagrams/drawing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23.mkv"/><Relationship Id="rId1" Type="http://schemas.openxmlformats.org/officeDocument/2006/relationships/video" Target="NULL" TargetMode="Externa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hyperlink" Target="https://github.com/holly-hewitt/JSONTalk" TargetMode="External"/><Relationship Id="rId5" Type="http://schemas.openxmlformats.org/officeDocument/2006/relationships/hyperlink" Target="mailto:2463548h@student.gla.ac.uk" TargetMode="External"/><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image" Target="../media/image4.jpe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1122363"/>
            <a:ext cx="7096933" cy="2387600"/>
          </a:xfrm>
        </p:spPr>
        <p:txBody>
          <a:bodyPr/>
          <a:lstStyle/>
          <a:p>
            <a:r>
              <a:rPr lang="en-US" dirty="0"/>
              <a:t>Talk JSON to me</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3" y="3602038"/>
            <a:ext cx="9500507" cy="806675"/>
          </a:xfrm>
        </p:spPr>
        <p:txBody>
          <a:bodyPr/>
          <a:lstStyle/>
          <a:p>
            <a:r>
              <a:rPr lang="en-US" dirty="0"/>
              <a:t>Exploring Natural Language Descriptions of JSON files</a:t>
            </a:r>
          </a:p>
        </p:txBody>
      </p:sp>
      <p:sp>
        <p:nvSpPr>
          <p:cNvPr id="4" name="Subtitle 2">
            <a:extLst>
              <a:ext uri="{FF2B5EF4-FFF2-40B4-BE49-F238E27FC236}">
                <a16:creationId xmlns:a16="http://schemas.microsoft.com/office/drawing/2014/main" id="{D86094BB-93F4-9D51-5032-B0D118615C2C}"/>
              </a:ext>
            </a:extLst>
          </p:cNvPr>
          <p:cNvSpPr txBox="1">
            <a:spLocks/>
          </p:cNvSpPr>
          <p:nvPr/>
        </p:nvSpPr>
        <p:spPr>
          <a:xfrm>
            <a:off x="8615494" y="5574579"/>
            <a:ext cx="2382943" cy="12834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dirty="0"/>
              <a:t>Holly Hewitt</a:t>
            </a:r>
          </a:p>
          <a:p>
            <a:pPr algn="r"/>
            <a:r>
              <a:rPr lang="en-US" dirty="0"/>
              <a:t>2463548H</a:t>
            </a:r>
          </a:p>
        </p:txBody>
      </p:sp>
      <p:pic>
        <p:nvPicPr>
          <p:cNvPr id="27" name="Audio 26">
            <a:hlinkClick r:id="" action="ppaction://media"/>
            <a:extLst>
              <a:ext uri="{FF2B5EF4-FFF2-40B4-BE49-F238E27FC236}">
                <a16:creationId xmlns:a16="http://schemas.microsoft.com/office/drawing/2014/main" id="{347BB52C-8F3F-0D65-C236-DF0126E758F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4="http://schemas.microsoft.com/office/powerpoint/2010/main">
    <mc:Choice Requires="p14">
      <p:transition spd="slow" p14:dur="2000" advTm="10317"/>
    </mc:Choice>
    <mc:Fallback xmlns="">
      <p:transition spd="slow" advTm="10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AE74-544D-9B28-8023-FA501F5DC1BC}"/>
              </a:ext>
            </a:extLst>
          </p:cNvPr>
          <p:cNvSpPr>
            <a:spLocks noGrp="1"/>
          </p:cNvSpPr>
          <p:nvPr>
            <p:ph type="title"/>
          </p:nvPr>
        </p:nvSpPr>
        <p:spPr>
          <a:xfrm>
            <a:off x="1167492" y="381000"/>
            <a:ext cx="9779183" cy="1856014"/>
          </a:xfrm>
        </p:spPr>
        <p:txBody>
          <a:bodyPr/>
          <a:lstStyle/>
          <a:p>
            <a:r>
              <a:rPr lang="en-GB" dirty="0"/>
              <a:t>Interacting with code and structured text using assistive technology</a:t>
            </a:r>
          </a:p>
        </p:txBody>
      </p:sp>
      <p:sp>
        <p:nvSpPr>
          <p:cNvPr id="3" name="Text Placeholder 2">
            <a:extLst>
              <a:ext uri="{FF2B5EF4-FFF2-40B4-BE49-F238E27FC236}">
                <a16:creationId xmlns:a16="http://schemas.microsoft.com/office/drawing/2014/main" id="{FCB07108-DDC2-E312-F251-FE7BF5F106AD}"/>
              </a:ext>
            </a:extLst>
          </p:cNvPr>
          <p:cNvSpPr>
            <a:spLocks noGrp="1"/>
          </p:cNvSpPr>
          <p:nvPr>
            <p:ph type="body" idx="1"/>
          </p:nvPr>
        </p:nvSpPr>
        <p:spPr/>
        <p:txBody>
          <a:bodyPr/>
          <a:lstStyle/>
          <a:p>
            <a:r>
              <a:rPr lang="en-GB" sz="3200" dirty="0"/>
              <a:t>Limited access to visual information</a:t>
            </a:r>
          </a:p>
          <a:p>
            <a:pPr marL="342900" indent="-342900">
              <a:buFont typeface="Arial" panose="020B0604020202020204" pitchFamily="34" charset="0"/>
              <a:buChar char="•"/>
            </a:pPr>
            <a:r>
              <a:rPr lang="en-GB" dirty="0"/>
              <a:t>Miss out on syntactic visual cues</a:t>
            </a:r>
          </a:p>
          <a:p>
            <a:pPr marL="342900" indent="-342900">
              <a:buFont typeface="Arial" panose="020B0604020202020204" pitchFamily="34" charset="0"/>
              <a:buChar char="•"/>
            </a:pPr>
            <a:r>
              <a:rPr lang="en-GB" dirty="0"/>
              <a:t>Miss out on diagrams, charts and graphs</a:t>
            </a:r>
          </a:p>
          <a:p>
            <a:pPr marL="342900" indent="-342900">
              <a:buFont typeface="Arial" panose="020B0604020202020204" pitchFamily="34" charset="0"/>
              <a:buChar char="•"/>
            </a:pPr>
            <a:r>
              <a:rPr lang="en-GB" dirty="0"/>
              <a:t>Miss out on debugging visual cues</a:t>
            </a:r>
          </a:p>
        </p:txBody>
      </p:sp>
      <p:sp>
        <p:nvSpPr>
          <p:cNvPr id="4" name="Date Placeholder 3">
            <a:extLst>
              <a:ext uri="{FF2B5EF4-FFF2-40B4-BE49-F238E27FC236}">
                <a16:creationId xmlns:a16="http://schemas.microsoft.com/office/drawing/2014/main" id="{690FAE65-FF99-FB90-37A8-CC44EB013721}"/>
              </a:ext>
            </a:extLst>
          </p:cNvPr>
          <p:cNvSpPr>
            <a:spLocks noGrp="1"/>
          </p:cNvSpPr>
          <p:nvPr>
            <p:ph type="dt" sz="half" idx="10"/>
          </p:nvPr>
        </p:nvSpPr>
        <p:spPr/>
        <p:txBody>
          <a:bodyPr/>
          <a:lstStyle/>
          <a:p>
            <a:fld id="{F5592931-05C6-8543-8B6E-A8BD29BD5C2B}" type="datetime1">
              <a:rPr lang="en-US" smtClean="0"/>
              <a:pPr/>
              <a:t>3/24/2023</a:t>
            </a:fld>
            <a:endParaRPr lang="en-US" dirty="0"/>
          </a:p>
        </p:txBody>
      </p:sp>
      <p:sp>
        <p:nvSpPr>
          <p:cNvPr id="6" name="Slide Number Placeholder 5">
            <a:extLst>
              <a:ext uri="{FF2B5EF4-FFF2-40B4-BE49-F238E27FC236}">
                <a16:creationId xmlns:a16="http://schemas.microsoft.com/office/drawing/2014/main" id="{B6CA55C8-07FA-22AE-8FA5-D6F3F8041656}"/>
              </a:ext>
            </a:extLst>
          </p:cNvPr>
          <p:cNvSpPr>
            <a:spLocks noGrp="1"/>
          </p:cNvSpPr>
          <p:nvPr>
            <p:ph type="sldNum" sz="quarter" idx="12"/>
          </p:nvPr>
        </p:nvSpPr>
        <p:spPr/>
        <p:txBody>
          <a:bodyPr/>
          <a:lstStyle/>
          <a:p>
            <a:fld id="{294A09A9-5501-47C1-A89A-A340965A2BE2}" type="slidenum">
              <a:rPr lang="en-US" smtClean="0"/>
              <a:pPr/>
              <a:t>10</a:t>
            </a:fld>
            <a:endParaRPr lang="en-US" dirty="0"/>
          </a:p>
        </p:txBody>
      </p:sp>
      <p:pic>
        <p:nvPicPr>
          <p:cNvPr id="25" name="Audio 24">
            <a:hlinkClick r:id="" action="ppaction://media"/>
            <a:extLst>
              <a:ext uri="{FF2B5EF4-FFF2-40B4-BE49-F238E27FC236}">
                <a16:creationId xmlns:a16="http://schemas.microsoft.com/office/drawing/2014/main" id="{D5351E70-D068-7BE1-0744-8336AC9C8E9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19066714"/>
      </p:ext>
    </p:extLst>
  </p:cSld>
  <p:clrMapOvr>
    <a:masterClrMapping/>
  </p:clrMapOvr>
  <mc:AlternateContent xmlns:mc="http://schemas.openxmlformats.org/markup-compatibility/2006" xmlns:p14="http://schemas.microsoft.com/office/powerpoint/2010/main">
    <mc:Choice Requires="p14">
      <p:transition spd="slow" p14:dur="2000" advTm="3817"/>
    </mc:Choice>
    <mc:Fallback xmlns="">
      <p:transition spd="slow" advTm="3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AE74-544D-9B28-8023-FA501F5DC1BC}"/>
              </a:ext>
            </a:extLst>
          </p:cNvPr>
          <p:cNvSpPr>
            <a:spLocks noGrp="1"/>
          </p:cNvSpPr>
          <p:nvPr>
            <p:ph type="title"/>
          </p:nvPr>
        </p:nvSpPr>
        <p:spPr>
          <a:xfrm>
            <a:off x="1167492" y="381000"/>
            <a:ext cx="9779183" cy="1856014"/>
          </a:xfrm>
        </p:spPr>
        <p:txBody>
          <a:bodyPr/>
          <a:lstStyle/>
          <a:p>
            <a:r>
              <a:rPr lang="en-GB" dirty="0"/>
              <a:t>Interacting with code and structured text using assistive technology</a:t>
            </a:r>
          </a:p>
        </p:txBody>
      </p:sp>
      <p:sp>
        <p:nvSpPr>
          <p:cNvPr id="3" name="Text Placeholder 2">
            <a:extLst>
              <a:ext uri="{FF2B5EF4-FFF2-40B4-BE49-F238E27FC236}">
                <a16:creationId xmlns:a16="http://schemas.microsoft.com/office/drawing/2014/main" id="{FCB07108-DDC2-E312-F251-FE7BF5F106AD}"/>
              </a:ext>
            </a:extLst>
          </p:cNvPr>
          <p:cNvSpPr>
            <a:spLocks noGrp="1"/>
          </p:cNvSpPr>
          <p:nvPr>
            <p:ph type="body" idx="1"/>
          </p:nvPr>
        </p:nvSpPr>
        <p:spPr/>
        <p:txBody>
          <a:bodyPr/>
          <a:lstStyle/>
          <a:p>
            <a:r>
              <a:rPr lang="en-GB" sz="3200" dirty="0"/>
              <a:t>Incompatible graphical user interface</a:t>
            </a:r>
          </a:p>
          <a:p>
            <a:pPr marL="342900" indent="-342900">
              <a:buFont typeface="Arial" panose="020B0604020202020204" pitchFamily="34" charset="0"/>
              <a:buChar char="•"/>
            </a:pPr>
            <a:r>
              <a:rPr lang="en-GB" dirty="0"/>
              <a:t>IDEs</a:t>
            </a:r>
          </a:p>
          <a:p>
            <a:pPr marL="342900" indent="-342900">
              <a:buFont typeface="Arial" panose="020B0604020202020204" pitchFamily="34" charset="0"/>
              <a:buChar char="•"/>
            </a:pPr>
            <a:r>
              <a:rPr lang="en-GB" dirty="0"/>
              <a:t>Block-based programming</a:t>
            </a:r>
          </a:p>
          <a:p>
            <a:pPr marL="342900" indent="-342900">
              <a:buFont typeface="Arial" panose="020B0604020202020204" pitchFamily="34" charset="0"/>
              <a:buChar char="•"/>
            </a:pPr>
            <a:r>
              <a:rPr lang="en-GB" dirty="0"/>
              <a:t>Modelling and diagramming apps (UML etc)</a:t>
            </a:r>
          </a:p>
        </p:txBody>
      </p:sp>
      <p:sp>
        <p:nvSpPr>
          <p:cNvPr id="4" name="Date Placeholder 3">
            <a:extLst>
              <a:ext uri="{FF2B5EF4-FFF2-40B4-BE49-F238E27FC236}">
                <a16:creationId xmlns:a16="http://schemas.microsoft.com/office/drawing/2014/main" id="{690FAE65-FF99-FB90-37A8-CC44EB013721}"/>
              </a:ext>
            </a:extLst>
          </p:cNvPr>
          <p:cNvSpPr>
            <a:spLocks noGrp="1"/>
          </p:cNvSpPr>
          <p:nvPr>
            <p:ph type="dt" sz="half" idx="10"/>
          </p:nvPr>
        </p:nvSpPr>
        <p:spPr/>
        <p:txBody>
          <a:bodyPr/>
          <a:lstStyle/>
          <a:p>
            <a:fld id="{F5592931-05C6-8543-8B6E-A8BD29BD5C2B}" type="datetime1">
              <a:rPr lang="en-US" smtClean="0"/>
              <a:pPr/>
              <a:t>3/24/2023</a:t>
            </a:fld>
            <a:endParaRPr lang="en-US" dirty="0"/>
          </a:p>
        </p:txBody>
      </p:sp>
      <p:sp>
        <p:nvSpPr>
          <p:cNvPr id="6" name="Slide Number Placeholder 5">
            <a:extLst>
              <a:ext uri="{FF2B5EF4-FFF2-40B4-BE49-F238E27FC236}">
                <a16:creationId xmlns:a16="http://schemas.microsoft.com/office/drawing/2014/main" id="{B6CA55C8-07FA-22AE-8FA5-D6F3F8041656}"/>
              </a:ext>
            </a:extLst>
          </p:cNvPr>
          <p:cNvSpPr>
            <a:spLocks noGrp="1"/>
          </p:cNvSpPr>
          <p:nvPr>
            <p:ph type="sldNum" sz="quarter" idx="12"/>
          </p:nvPr>
        </p:nvSpPr>
        <p:spPr/>
        <p:txBody>
          <a:bodyPr/>
          <a:lstStyle/>
          <a:p>
            <a:fld id="{294A09A9-5501-47C1-A89A-A340965A2BE2}" type="slidenum">
              <a:rPr lang="en-US" smtClean="0"/>
              <a:pPr/>
              <a:t>11</a:t>
            </a:fld>
            <a:endParaRPr lang="en-US" dirty="0"/>
          </a:p>
        </p:txBody>
      </p:sp>
      <p:pic>
        <p:nvPicPr>
          <p:cNvPr id="16" name="Audio 15">
            <a:hlinkClick r:id="" action="ppaction://media"/>
            <a:extLst>
              <a:ext uri="{FF2B5EF4-FFF2-40B4-BE49-F238E27FC236}">
                <a16:creationId xmlns:a16="http://schemas.microsoft.com/office/drawing/2014/main" id="{DACE2BFD-AE11-DA18-36C6-A10327348D5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59878364"/>
      </p:ext>
    </p:extLst>
  </p:cSld>
  <p:clrMapOvr>
    <a:masterClrMapping/>
  </p:clrMapOvr>
  <mc:AlternateContent xmlns:mc="http://schemas.openxmlformats.org/markup-compatibility/2006" xmlns:p14="http://schemas.microsoft.com/office/powerpoint/2010/main">
    <mc:Choice Requires="p14">
      <p:transition spd="slow" p14:dur="2000" advTm="6503"/>
    </mc:Choice>
    <mc:Fallback xmlns="">
      <p:transition spd="slow" advTm="6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AE74-544D-9B28-8023-FA501F5DC1BC}"/>
              </a:ext>
            </a:extLst>
          </p:cNvPr>
          <p:cNvSpPr>
            <a:spLocks noGrp="1"/>
          </p:cNvSpPr>
          <p:nvPr>
            <p:ph type="title"/>
          </p:nvPr>
        </p:nvSpPr>
        <p:spPr>
          <a:xfrm>
            <a:off x="1167492" y="381000"/>
            <a:ext cx="9779183" cy="1856014"/>
          </a:xfrm>
        </p:spPr>
        <p:txBody>
          <a:bodyPr/>
          <a:lstStyle/>
          <a:p>
            <a:r>
              <a:rPr lang="en-GB" dirty="0"/>
              <a:t>Interacting with code and structured text using assistive technology</a:t>
            </a:r>
          </a:p>
        </p:txBody>
      </p:sp>
      <p:sp>
        <p:nvSpPr>
          <p:cNvPr id="3" name="Text Placeholder 2">
            <a:extLst>
              <a:ext uri="{FF2B5EF4-FFF2-40B4-BE49-F238E27FC236}">
                <a16:creationId xmlns:a16="http://schemas.microsoft.com/office/drawing/2014/main" id="{FCB07108-DDC2-E312-F251-FE7BF5F106AD}"/>
              </a:ext>
            </a:extLst>
          </p:cNvPr>
          <p:cNvSpPr>
            <a:spLocks noGrp="1"/>
          </p:cNvSpPr>
          <p:nvPr>
            <p:ph type="body" idx="1"/>
          </p:nvPr>
        </p:nvSpPr>
        <p:spPr/>
        <p:txBody>
          <a:bodyPr/>
          <a:lstStyle/>
          <a:p>
            <a:r>
              <a:rPr lang="en-GB" sz="3200" dirty="0"/>
              <a:t>Web accessibility</a:t>
            </a:r>
          </a:p>
          <a:p>
            <a:pPr marL="342900" indent="-342900">
              <a:buFont typeface="Arial" panose="020B0604020202020204" pitchFamily="34" charset="0"/>
              <a:buChar char="•"/>
            </a:pPr>
            <a:r>
              <a:rPr lang="en-GB" dirty="0"/>
              <a:t>Code documentation</a:t>
            </a:r>
          </a:p>
          <a:p>
            <a:pPr marL="342900" indent="-342900">
              <a:buFont typeface="Arial" panose="020B0604020202020204" pitchFamily="34" charset="0"/>
              <a:buChar char="•"/>
            </a:pPr>
            <a:r>
              <a:rPr lang="en-GB" dirty="0"/>
              <a:t>Debugging assistance</a:t>
            </a:r>
          </a:p>
        </p:txBody>
      </p:sp>
      <p:sp>
        <p:nvSpPr>
          <p:cNvPr id="4" name="Date Placeholder 3">
            <a:extLst>
              <a:ext uri="{FF2B5EF4-FFF2-40B4-BE49-F238E27FC236}">
                <a16:creationId xmlns:a16="http://schemas.microsoft.com/office/drawing/2014/main" id="{690FAE65-FF99-FB90-37A8-CC44EB013721}"/>
              </a:ext>
            </a:extLst>
          </p:cNvPr>
          <p:cNvSpPr>
            <a:spLocks noGrp="1"/>
          </p:cNvSpPr>
          <p:nvPr>
            <p:ph type="dt" sz="half" idx="10"/>
          </p:nvPr>
        </p:nvSpPr>
        <p:spPr/>
        <p:txBody>
          <a:bodyPr/>
          <a:lstStyle/>
          <a:p>
            <a:fld id="{F5592931-05C6-8543-8B6E-A8BD29BD5C2B}" type="datetime1">
              <a:rPr lang="en-US" smtClean="0"/>
              <a:pPr/>
              <a:t>3/24/2023</a:t>
            </a:fld>
            <a:endParaRPr lang="en-US" dirty="0"/>
          </a:p>
        </p:txBody>
      </p:sp>
      <p:sp>
        <p:nvSpPr>
          <p:cNvPr id="6" name="Slide Number Placeholder 5">
            <a:extLst>
              <a:ext uri="{FF2B5EF4-FFF2-40B4-BE49-F238E27FC236}">
                <a16:creationId xmlns:a16="http://schemas.microsoft.com/office/drawing/2014/main" id="{B6CA55C8-07FA-22AE-8FA5-D6F3F8041656}"/>
              </a:ext>
            </a:extLst>
          </p:cNvPr>
          <p:cNvSpPr>
            <a:spLocks noGrp="1"/>
          </p:cNvSpPr>
          <p:nvPr>
            <p:ph type="sldNum" sz="quarter" idx="12"/>
          </p:nvPr>
        </p:nvSpPr>
        <p:spPr/>
        <p:txBody>
          <a:bodyPr/>
          <a:lstStyle/>
          <a:p>
            <a:fld id="{294A09A9-5501-47C1-A89A-A340965A2BE2}" type="slidenum">
              <a:rPr lang="en-US" smtClean="0"/>
              <a:pPr/>
              <a:t>12</a:t>
            </a:fld>
            <a:endParaRPr lang="en-US" dirty="0"/>
          </a:p>
        </p:txBody>
      </p:sp>
      <p:pic>
        <p:nvPicPr>
          <p:cNvPr id="14" name="Audio 13">
            <a:hlinkClick r:id="" action="ppaction://media"/>
            <a:extLst>
              <a:ext uri="{FF2B5EF4-FFF2-40B4-BE49-F238E27FC236}">
                <a16:creationId xmlns:a16="http://schemas.microsoft.com/office/drawing/2014/main" id="{AA315836-8981-26CA-1649-A99CC0A027F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95737738"/>
      </p:ext>
    </p:extLst>
  </p:cSld>
  <p:clrMapOvr>
    <a:masterClrMapping/>
  </p:clrMapOvr>
  <mc:AlternateContent xmlns:mc="http://schemas.openxmlformats.org/markup-compatibility/2006" xmlns:p14="http://schemas.microsoft.com/office/powerpoint/2010/main">
    <mc:Choice Requires="p14">
      <p:transition spd="slow" p14:dur="2000" advTm="4661"/>
    </mc:Choice>
    <mc:Fallback xmlns="">
      <p:transition spd="slow" advTm="4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AE74-544D-9B28-8023-FA501F5DC1BC}"/>
              </a:ext>
            </a:extLst>
          </p:cNvPr>
          <p:cNvSpPr>
            <a:spLocks noGrp="1"/>
          </p:cNvSpPr>
          <p:nvPr>
            <p:ph type="title"/>
          </p:nvPr>
        </p:nvSpPr>
        <p:spPr>
          <a:xfrm>
            <a:off x="1167492" y="381000"/>
            <a:ext cx="9779183" cy="1856014"/>
          </a:xfrm>
        </p:spPr>
        <p:txBody>
          <a:bodyPr/>
          <a:lstStyle/>
          <a:p>
            <a:r>
              <a:rPr lang="en-GB" dirty="0"/>
              <a:t>Interacting with code and structured text using assistive technology</a:t>
            </a:r>
          </a:p>
        </p:txBody>
      </p:sp>
      <p:sp>
        <p:nvSpPr>
          <p:cNvPr id="3" name="Text Placeholder 2">
            <a:extLst>
              <a:ext uri="{FF2B5EF4-FFF2-40B4-BE49-F238E27FC236}">
                <a16:creationId xmlns:a16="http://schemas.microsoft.com/office/drawing/2014/main" id="{FCB07108-DDC2-E312-F251-FE7BF5F106AD}"/>
              </a:ext>
            </a:extLst>
          </p:cNvPr>
          <p:cNvSpPr>
            <a:spLocks noGrp="1"/>
          </p:cNvSpPr>
          <p:nvPr>
            <p:ph type="body" idx="1"/>
          </p:nvPr>
        </p:nvSpPr>
        <p:spPr/>
        <p:txBody>
          <a:bodyPr/>
          <a:lstStyle/>
          <a:p>
            <a:r>
              <a:rPr lang="en-GB" sz="3200" dirty="0"/>
              <a:t>Harder to edit code without losing focus</a:t>
            </a:r>
          </a:p>
          <a:p>
            <a:pPr marL="342900" indent="-342900">
              <a:buFont typeface="Arial" panose="020B0604020202020204" pitchFamily="34" charset="0"/>
              <a:buChar char="•"/>
            </a:pPr>
            <a:r>
              <a:rPr lang="en-GB" dirty="0"/>
              <a:t>Virtual cursor control: Harder to go back to original point of focus</a:t>
            </a:r>
          </a:p>
        </p:txBody>
      </p:sp>
      <p:sp>
        <p:nvSpPr>
          <p:cNvPr id="4" name="Date Placeholder 3">
            <a:extLst>
              <a:ext uri="{FF2B5EF4-FFF2-40B4-BE49-F238E27FC236}">
                <a16:creationId xmlns:a16="http://schemas.microsoft.com/office/drawing/2014/main" id="{690FAE65-FF99-FB90-37A8-CC44EB013721}"/>
              </a:ext>
            </a:extLst>
          </p:cNvPr>
          <p:cNvSpPr>
            <a:spLocks noGrp="1"/>
          </p:cNvSpPr>
          <p:nvPr>
            <p:ph type="dt" sz="half" idx="10"/>
          </p:nvPr>
        </p:nvSpPr>
        <p:spPr/>
        <p:txBody>
          <a:bodyPr/>
          <a:lstStyle/>
          <a:p>
            <a:fld id="{F5592931-05C6-8543-8B6E-A8BD29BD5C2B}" type="datetime1">
              <a:rPr lang="en-US" smtClean="0"/>
              <a:pPr/>
              <a:t>3/24/2023</a:t>
            </a:fld>
            <a:endParaRPr lang="en-US" dirty="0"/>
          </a:p>
        </p:txBody>
      </p:sp>
      <p:sp>
        <p:nvSpPr>
          <p:cNvPr id="6" name="Slide Number Placeholder 5">
            <a:extLst>
              <a:ext uri="{FF2B5EF4-FFF2-40B4-BE49-F238E27FC236}">
                <a16:creationId xmlns:a16="http://schemas.microsoft.com/office/drawing/2014/main" id="{B6CA55C8-07FA-22AE-8FA5-D6F3F8041656}"/>
              </a:ext>
            </a:extLst>
          </p:cNvPr>
          <p:cNvSpPr>
            <a:spLocks noGrp="1"/>
          </p:cNvSpPr>
          <p:nvPr>
            <p:ph type="sldNum" sz="quarter" idx="12"/>
          </p:nvPr>
        </p:nvSpPr>
        <p:spPr/>
        <p:txBody>
          <a:bodyPr/>
          <a:lstStyle/>
          <a:p>
            <a:fld id="{294A09A9-5501-47C1-A89A-A340965A2BE2}" type="slidenum">
              <a:rPr lang="en-US" smtClean="0"/>
              <a:pPr/>
              <a:t>13</a:t>
            </a:fld>
            <a:endParaRPr lang="en-US" dirty="0"/>
          </a:p>
        </p:txBody>
      </p:sp>
      <p:pic>
        <p:nvPicPr>
          <p:cNvPr id="12" name="Audio 11">
            <a:hlinkClick r:id="" action="ppaction://media"/>
            <a:extLst>
              <a:ext uri="{FF2B5EF4-FFF2-40B4-BE49-F238E27FC236}">
                <a16:creationId xmlns:a16="http://schemas.microsoft.com/office/drawing/2014/main" id="{FA4C90EF-43CA-168F-C969-B0EDB24FA67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39656605"/>
      </p:ext>
    </p:extLst>
  </p:cSld>
  <p:clrMapOvr>
    <a:masterClrMapping/>
  </p:clrMapOvr>
  <mc:AlternateContent xmlns:mc="http://schemas.openxmlformats.org/markup-compatibility/2006" xmlns:p14="http://schemas.microsoft.com/office/powerpoint/2010/main">
    <mc:Choice Requires="p14">
      <p:transition spd="slow" p14:dur="2000" advTm="5216"/>
    </mc:Choice>
    <mc:Fallback xmlns="">
      <p:transition spd="slow" advTm="5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AE74-544D-9B28-8023-FA501F5DC1BC}"/>
              </a:ext>
            </a:extLst>
          </p:cNvPr>
          <p:cNvSpPr>
            <a:spLocks noGrp="1"/>
          </p:cNvSpPr>
          <p:nvPr>
            <p:ph type="title"/>
          </p:nvPr>
        </p:nvSpPr>
        <p:spPr>
          <a:xfrm>
            <a:off x="1167492" y="381000"/>
            <a:ext cx="9779183" cy="1856014"/>
          </a:xfrm>
        </p:spPr>
        <p:txBody>
          <a:bodyPr/>
          <a:lstStyle/>
          <a:p>
            <a:r>
              <a:rPr lang="en-GB" dirty="0"/>
              <a:t>Interacting with code and structured text using assistive technology</a:t>
            </a:r>
          </a:p>
        </p:txBody>
      </p:sp>
      <p:sp>
        <p:nvSpPr>
          <p:cNvPr id="3" name="Text Placeholder 2">
            <a:extLst>
              <a:ext uri="{FF2B5EF4-FFF2-40B4-BE49-F238E27FC236}">
                <a16:creationId xmlns:a16="http://schemas.microsoft.com/office/drawing/2014/main" id="{FCB07108-DDC2-E312-F251-FE7BF5F106AD}"/>
              </a:ext>
            </a:extLst>
          </p:cNvPr>
          <p:cNvSpPr>
            <a:spLocks noGrp="1"/>
          </p:cNvSpPr>
          <p:nvPr>
            <p:ph type="body" idx="1"/>
          </p:nvPr>
        </p:nvSpPr>
        <p:spPr/>
        <p:txBody>
          <a:bodyPr/>
          <a:lstStyle/>
          <a:p>
            <a:r>
              <a:rPr lang="en-GB" sz="3200" dirty="0"/>
              <a:t>Time</a:t>
            </a:r>
          </a:p>
          <a:p>
            <a:pPr marL="342900" indent="-342900">
              <a:buFont typeface="Arial" panose="020B0604020202020204" pitchFamily="34" charset="0"/>
              <a:buChar char="•"/>
            </a:pPr>
            <a:r>
              <a:rPr lang="en-GB" dirty="0"/>
              <a:t>Harder to skim code</a:t>
            </a:r>
          </a:p>
          <a:p>
            <a:pPr marL="342900" indent="-342900">
              <a:buFont typeface="Arial" panose="020B0604020202020204" pitchFamily="34" charset="0"/>
              <a:buChar char="•"/>
            </a:pPr>
            <a:r>
              <a:rPr lang="en-GB" dirty="0"/>
              <a:t>Poor code representation may require multiple read throughs</a:t>
            </a:r>
          </a:p>
          <a:p>
            <a:endParaRPr lang="en-GB" dirty="0"/>
          </a:p>
        </p:txBody>
      </p:sp>
      <p:sp>
        <p:nvSpPr>
          <p:cNvPr id="4" name="Date Placeholder 3">
            <a:extLst>
              <a:ext uri="{FF2B5EF4-FFF2-40B4-BE49-F238E27FC236}">
                <a16:creationId xmlns:a16="http://schemas.microsoft.com/office/drawing/2014/main" id="{690FAE65-FF99-FB90-37A8-CC44EB013721}"/>
              </a:ext>
            </a:extLst>
          </p:cNvPr>
          <p:cNvSpPr>
            <a:spLocks noGrp="1"/>
          </p:cNvSpPr>
          <p:nvPr>
            <p:ph type="dt" sz="half" idx="10"/>
          </p:nvPr>
        </p:nvSpPr>
        <p:spPr/>
        <p:txBody>
          <a:bodyPr/>
          <a:lstStyle/>
          <a:p>
            <a:fld id="{F5592931-05C6-8543-8B6E-A8BD29BD5C2B}" type="datetime1">
              <a:rPr lang="en-US" smtClean="0"/>
              <a:pPr/>
              <a:t>3/24/2023</a:t>
            </a:fld>
            <a:endParaRPr lang="en-US" dirty="0"/>
          </a:p>
        </p:txBody>
      </p:sp>
      <p:sp>
        <p:nvSpPr>
          <p:cNvPr id="6" name="Slide Number Placeholder 5">
            <a:extLst>
              <a:ext uri="{FF2B5EF4-FFF2-40B4-BE49-F238E27FC236}">
                <a16:creationId xmlns:a16="http://schemas.microsoft.com/office/drawing/2014/main" id="{B6CA55C8-07FA-22AE-8FA5-D6F3F8041656}"/>
              </a:ext>
            </a:extLst>
          </p:cNvPr>
          <p:cNvSpPr>
            <a:spLocks noGrp="1"/>
          </p:cNvSpPr>
          <p:nvPr>
            <p:ph type="sldNum" sz="quarter" idx="12"/>
          </p:nvPr>
        </p:nvSpPr>
        <p:spPr/>
        <p:txBody>
          <a:bodyPr/>
          <a:lstStyle/>
          <a:p>
            <a:fld id="{294A09A9-5501-47C1-A89A-A340965A2BE2}" type="slidenum">
              <a:rPr lang="en-US" smtClean="0"/>
              <a:pPr/>
              <a:t>14</a:t>
            </a:fld>
            <a:endParaRPr lang="en-US" dirty="0"/>
          </a:p>
        </p:txBody>
      </p:sp>
      <p:sp>
        <p:nvSpPr>
          <p:cNvPr id="7" name="Text Placeholder 2">
            <a:extLst>
              <a:ext uri="{FF2B5EF4-FFF2-40B4-BE49-F238E27FC236}">
                <a16:creationId xmlns:a16="http://schemas.microsoft.com/office/drawing/2014/main" id="{D663E6B6-6A16-F325-72F0-85C5B305C267}"/>
              </a:ext>
            </a:extLst>
          </p:cNvPr>
          <p:cNvSpPr txBox="1">
            <a:spLocks/>
          </p:cNvSpPr>
          <p:nvPr/>
        </p:nvSpPr>
        <p:spPr>
          <a:xfrm>
            <a:off x="1167491" y="4758758"/>
            <a:ext cx="9779183" cy="3436483"/>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3200" dirty="0"/>
              <a:t>Consistency</a:t>
            </a:r>
          </a:p>
          <a:p>
            <a:pPr marL="342900" indent="-342900">
              <a:buFont typeface="Arial" panose="020B0604020202020204" pitchFamily="34" charset="0"/>
              <a:buChar char="•"/>
            </a:pPr>
            <a:r>
              <a:rPr lang="en-GB" dirty="0"/>
              <a:t>Different screen-readers may give different code representations</a:t>
            </a:r>
          </a:p>
        </p:txBody>
      </p:sp>
      <p:pic>
        <p:nvPicPr>
          <p:cNvPr id="9" name="Audio 8">
            <a:hlinkClick r:id="" action="ppaction://media"/>
            <a:extLst>
              <a:ext uri="{FF2B5EF4-FFF2-40B4-BE49-F238E27FC236}">
                <a16:creationId xmlns:a16="http://schemas.microsoft.com/office/drawing/2014/main" id="{E9B571BB-97DA-3A14-47E3-95E5FA980F6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4130882"/>
      </p:ext>
    </p:extLst>
  </p:cSld>
  <p:clrMapOvr>
    <a:masterClrMapping/>
  </p:clrMapOvr>
  <mc:AlternateContent xmlns:mc="http://schemas.openxmlformats.org/markup-compatibility/2006" xmlns:p14="http://schemas.microsoft.com/office/powerpoint/2010/main">
    <mc:Choice Requires="p14">
      <p:transition spd="slow" p14:dur="2000" advTm="13122"/>
    </mc:Choice>
    <mc:Fallback xmlns="">
      <p:transition spd="slow" advTm="13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AE74-544D-9B28-8023-FA501F5DC1BC}"/>
              </a:ext>
            </a:extLst>
          </p:cNvPr>
          <p:cNvSpPr>
            <a:spLocks noGrp="1"/>
          </p:cNvSpPr>
          <p:nvPr>
            <p:ph type="title"/>
          </p:nvPr>
        </p:nvSpPr>
        <p:spPr>
          <a:xfrm>
            <a:off x="1167492" y="381000"/>
            <a:ext cx="9779183" cy="1856014"/>
          </a:xfrm>
        </p:spPr>
        <p:txBody>
          <a:bodyPr/>
          <a:lstStyle/>
          <a:p>
            <a:r>
              <a:rPr lang="en-GB" dirty="0"/>
              <a:t>Interacting with code and structured text using assistive technology</a:t>
            </a:r>
          </a:p>
        </p:txBody>
      </p:sp>
      <p:sp>
        <p:nvSpPr>
          <p:cNvPr id="3" name="Text Placeholder 2">
            <a:extLst>
              <a:ext uri="{FF2B5EF4-FFF2-40B4-BE49-F238E27FC236}">
                <a16:creationId xmlns:a16="http://schemas.microsoft.com/office/drawing/2014/main" id="{FCB07108-DDC2-E312-F251-FE7BF5F106AD}"/>
              </a:ext>
            </a:extLst>
          </p:cNvPr>
          <p:cNvSpPr>
            <a:spLocks noGrp="1"/>
          </p:cNvSpPr>
          <p:nvPr>
            <p:ph type="body" idx="1"/>
          </p:nvPr>
        </p:nvSpPr>
        <p:spPr/>
        <p:txBody>
          <a:bodyPr/>
          <a:lstStyle/>
          <a:p>
            <a:r>
              <a:rPr lang="en-GB" sz="3200" dirty="0"/>
              <a:t>Size (specific to braille displays)</a:t>
            </a:r>
          </a:p>
          <a:p>
            <a:pPr marL="342900" indent="-342900">
              <a:buFont typeface="Arial" panose="020B0604020202020204" pitchFamily="34" charset="0"/>
              <a:buChar char="•"/>
            </a:pPr>
            <a:r>
              <a:rPr lang="en-GB" dirty="0"/>
              <a:t>More expensive as size increases</a:t>
            </a:r>
          </a:p>
          <a:p>
            <a:pPr marL="342900" indent="-342900">
              <a:buFont typeface="Arial" panose="020B0604020202020204" pitchFamily="34" charset="0"/>
              <a:buChar char="•"/>
            </a:pPr>
            <a:r>
              <a:rPr lang="en-GB" dirty="0"/>
              <a:t>Braille displays range from 14-80 cells</a:t>
            </a:r>
          </a:p>
          <a:p>
            <a:pPr marL="342900" indent="-342900">
              <a:buFont typeface="Arial" panose="020B0604020202020204" pitchFamily="34" charset="0"/>
              <a:buChar char="•"/>
            </a:pPr>
            <a:r>
              <a:rPr lang="en-GB" dirty="0"/>
              <a:t>1 line of code = Multiple lines on a braille display</a:t>
            </a:r>
          </a:p>
          <a:p>
            <a:pPr marL="342900" indent="-342900">
              <a:buFont typeface="Arial" panose="020B0604020202020204" pitchFamily="34" charset="0"/>
              <a:buChar char="•"/>
            </a:pPr>
            <a:r>
              <a:rPr lang="en-GB" dirty="0"/>
              <a:t>CPL standard often not enforced</a:t>
            </a:r>
          </a:p>
        </p:txBody>
      </p:sp>
      <p:sp>
        <p:nvSpPr>
          <p:cNvPr id="4" name="Date Placeholder 3">
            <a:extLst>
              <a:ext uri="{FF2B5EF4-FFF2-40B4-BE49-F238E27FC236}">
                <a16:creationId xmlns:a16="http://schemas.microsoft.com/office/drawing/2014/main" id="{690FAE65-FF99-FB90-37A8-CC44EB013721}"/>
              </a:ext>
            </a:extLst>
          </p:cNvPr>
          <p:cNvSpPr>
            <a:spLocks noGrp="1"/>
          </p:cNvSpPr>
          <p:nvPr>
            <p:ph type="dt" sz="half" idx="10"/>
          </p:nvPr>
        </p:nvSpPr>
        <p:spPr/>
        <p:txBody>
          <a:bodyPr/>
          <a:lstStyle/>
          <a:p>
            <a:fld id="{F5592931-05C6-8543-8B6E-A8BD29BD5C2B}" type="datetime1">
              <a:rPr lang="en-US" smtClean="0"/>
              <a:pPr/>
              <a:t>3/24/2023</a:t>
            </a:fld>
            <a:endParaRPr lang="en-US" dirty="0"/>
          </a:p>
        </p:txBody>
      </p:sp>
      <p:sp>
        <p:nvSpPr>
          <p:cNvPr id="6" name="Slide Number Placeholder 5">
            <a:extLst>
              <a:ext uri="{FF2B5EF4-FFF2-40B4-BE49-F238E27FC236}">
                <a16:creationId xmlns:a16="http://schemas.microsoft.com/office/drawing/2014/main" id="{B6CA55C8-07FA-22AE-8FA5-D6F3F8041656}"/>
              </a:ext>
            </a:extLst>
          </p:cNvPr>
          <p:cNvSpPr>
            <a:spLocks noGrp="1"/>
          </p:cNvSpPr>
          <p:nvPr>
            <p:ph type="sldNum" sz="quarter" idx="12"/>
          </p:nvPr>
        </p:nvSpPr>
        <p:spPr/>
        <p:txBody>
          <a:bodyPr/>
          <a:lstStyle/>
          <a:p>
            <a:fld id="{294A09A9-5501-47C1-A89A-A340965A2BE2}" type="slidenum">
              <a:rPr lang="en-US" smtClean="0"/>
              <a:pPr/>
              <a:t>15</a:t>
            </a:fld>
            <a:endParaRPr lang="en-US" dirty="0"/>
          </a:p>
        </p:txBody>
      </p:sp>
      <p:pic>
        <p:nvPicPr>
          <p:cNvPr id="8" name="Audio 7">
            <a:hlinkClick r:id="" action="ppaction://media"/>
            <a:extLst>
              <a:ext uri="{FF2B5EF4-FFF2-40B4-BE49-F238E27FC236}">
                <a16:creationId xmlns:a16="http://schemas.microsoft.com/office/drawing/2014/main" id="{4A8E9C44-1A92-64EA-A5B4-7D189FEA819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69916831"/>
      </p:ext>
    </p:extLst>
  </p:cSld>
  <p:clrMapOvr>
    <a:masterClrMapping/>
  </p:clrMapOvr>
  <mc:AlternateContent xmlns:mc="http://schemas.openxmlformats.org/markup-compatibility/2006" xmlns:p14="http://schemas.microsoft.com/office/powerpoint/2010/main">
    <mc:Choice Requires="p14">
      <p:transition spd="slow" p14:dur="2000" advTm="19745"/>
    </mc:Choice>
    <mc:Fallback xmlns="">
      <p:transition spd="slow" advTm="19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B829-BE8E-CB7A-949E-4AC0634B2109}"/>
              </a:ext>
            </a:extLst>
          </p:cNvPr>
          <p:cNvSpPr>
            <a:spLocks noGrp="1"/>
          </p:cNvSpPr>
          <p:nvPr>
            <p:ph type="title"/>
          </p:nvPr>
        </p:nvSpPr>
        <p:spPr>
          <a:xfrm>
            <a:off x="1624692" y="0"/>
            <a:ext cx="9779183" cy="1325563"/>
          </a:xfrm>
        </p:spPr>
        <p:txBody>
          <a:bodyPr/>
          <a:lstStyle/>
          <a:p>
            <a:r>
              <a:rPr lang="en-GB" dirty="0"/>
              <a:t>Background research overview</a:t>
            </a:r>
          </a:p>
        </p:txBody>
      </p:sp>
      <p:sp>
        <p:nvSpPr>
          <p:cNvPr id="3" name="Text Placeholder 2">
            <a:extLst>
              <a:ext uri="{FF2B5EF4-FFF2-40B4-BE49-F238E27FC236}">
                <a16:creationId xmlns:a16="http://schemas.microsoft.com/office/drawing/2014/main" id="{9648D551-F1FF-2CAB-231E-DF880211BB11}"/>
              </a:ext>
            </a:extLst>
          </p:cNvPr>
          <p:cNvSpPr>
            <a:spLocks noGrp="1"/>
          </p:cNvSpPr>
          <p:nvPr>
            <p:ph type="body" idx="1"/>
          </p:nvPr>
        </p:nvSpPr>
        <p:spPr/>
        <p:txBody>
          <a:bodyPr/>
          <a:lstStyle/>
          <a:p>
            <a:endParaRPr lang="en-GB" dirty="0"/>
          </a:p>
        </p:txBody>
      </p:sp>
      <p:sp>
        <p:nvSpPr>
          <p:cNvPr id="6" name="Slide Number Placeholder 5">
            <a:extLst>
              <a:ext uri="{FF2B5EF4-FFF2-40B4-BE49-F238E27FC236}">
                <a16:creationId xmlns:a16="http://schemas.microsoft.com/office/drawing/2014/main" id="{297598D8-0000-4B44-9423-E0354D49A513}"/>
              </a:ext>
            </a:extLst>
          </p:cNvPr>
          <p:cNvSpPr>
            <a:spLocks noGrp="1"/>
          </p:cNvSpPr>
          <p:nvPr>
            <p:ph type="sldNum" sz="quarter" idx="12"/>
          </p:nvPr>
        </p:nvSpPr>
        <p:spPr/>
        <p:txBody>
          <a:bodyPr/>
          <a:lstStyle/>
          <a:p>
            <a:fld id="{294A09A9-5501-47C1-A89A-A340965A2BE2}" type="slidenum">
              <a:rPr lang="en-US" smtClean="0"/>
              <a:pPr/>
              <a:t>16</a:t>
            </a:fld>
            <a:endParaRPr lang="en-US" dirty="0"/>
          </a:p>
        </p:txBody>
      </p:sp>
      <p:graphicFrame>
        <p:nvGraphicFramePr>
          <p:cNvPr id="8" name="Diagram 7">
            <a:extLst>
              <a:ext uri="{FF2B5EF4-FFF2-40B4-BE49-F238E27FC236}">
                <a16:creationId xmlns:a16="http://schemas.microsoft.com/office/drawing/2014/main" id="{27CF7D3A-7A29-E439-E47C-689EAF26E90F}"/>
              </a:ext>
            </a:extLst>
          </p:cNvPr>
          <p:cNvGraphicFramePr/>
          <p:nvPr>
            <p:extLst>
              <p:ext uri="{D42A27DB-BD31-4B8C-83A1-F6EECF244321}">
                <p14:modId xmlns:p14="http://schemas.microsoft.com/office/powerpoint/2010/main" val="73078787"/>
              </p:ext>
            </p:extLst>
          </p:nvPr>
        </p:nvGraphicFramePr>
        <p:xfrm>
          <a:off x="177799" y="1621679"/>
          <a:ext cx="11633201" cy="49172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Audio 9">
            <a:hlinkClick r:id="" action="ppaction://media"/>
            <a:extLst>
              <a:ext uri="{FF2B5EF4-FFF2-40B4-BE49-F238E27FC236}">
                <a16:creationId xmlns:a16="http://schemas.microsoft.com/office/drawing/2014/main" id="{A984E08E-48CE-9B32-9DAA-CD3C31E567B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68188078"/>
      </p:ext>
    </p:extLst>
  </p:cSld>
  <p:clrMapOvr>
    <a:masterClrMapping/>
  </p:clrMapOvr>
  <mc:AlternateContent xmlns:mc="http://schemas.openxmlformats.org/markup-compatibility/2006" xmlns:p14="http://schemas.microsoft.com/office/powerpoint/2010/main">
    <mc:Choice Requires="p14">
      <p:transition spd="slow" p14:dur="2000" advTm="34207"/>
    </mc:Choice>
    <mc:Fallback xmlns="">
      <p:transition spd="slow" advTm="34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90F1-529E-2762-F71F-E67182DAD6DE}"/>
              </a:ext>
            </a:extLst>
          </p:cNvPr>
          <p:cNvSpPr>
            <a:spLocks noGrp="1"/>
          </p:cNvSpPr>
          <p:nvPr>
            <p:ph type="ctrTitle"/>
          </p:nvPr>
        </p:nvSpPr>
        <p:spPr/>
        <p:txBody>
          <a:bodyPr/>
          <a:lstStyle/>
          <a:p>
            <a:r>
              <a:rPr lang="en-GB" dirty="0"/>
              <a:t>Design &amp; Implementation</a:t>
            </a:r>
          </a:p>
        </p:txBody>
      </p:sp>
      <p:sp>
        <p:nvSpPr>
          <p:cNvPr id="3" name="Subtitle 2">
            <a:extLst>
              <a:ext uri="{FF2B5EF4-FFF2-40B4-BE49-F238E27FC236}">
                <a16:creationId xmlns:a16="http://schemas.microsoft.com/office/drawing/2014/main" id="{F7B1662A-780F-DB30-A77D-937220E2E43F}"/>
              </a:ext>
            </a:extLst>
          </p:cNvPr>
          <p:cNvSpPr>
            <a:spLocks noGrp="1"/>
          </p:cNvSpPr>
          <p:nvPr>
            <p:ph type="subTitle" idx="1"/>
          </p:nvPr>
        </p:nvSpPr>
        <p:spPr/>
        <p:txBody>
          <a:bodyPr/>
          <a:lstStyle/>
          <a:p>
            <a:endParaRPr lang="en-GB" dirty="0"/>
          </a:p>
        </p:txBody>
      </p:sp>
      <p:pic>
        <p:nvPicPr>
          <p:cNvPr id="5" name="Audio 4">
            <a:hlinkClick r:id="" action="ppaction://media"/>
            <a:extLst>
              <a:ext uri="{FF2B5EF4-FFF2-40B4-BE49-F238E27FC236}">
                <a16:creationId xmlns:a16="http://schemas.microsoft.com/office/drawing/2014/main" id="{984D0E7C-10F1-4EF6-4CDC-16224B8FE15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4096811"/>
      </p:ext>
    </p:extLst>
  </p:cSld>
  <p:clrMapOvr>
    <a:masterClrMapping/>
  </p:clrMapOvr>
  <mc:AlternateContent xmlns:mc="http://schemas.openxmlformats.org/markup-compatibility/2006" xmlns:p14="http://schemas.microsoft.com/office/powerpoint/2010/main">
    <mc:Choice Requires="p14">
      <p:transition spd="slow" p14:dur="2000" advTm="8071"/>
    </mc:Choice>
    <mc:Fallback xmlns="">
      <p:transition spd="slow" advTm="8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1167492" y="381000"/>
            <a:ext cx="9779183" cy="1325563"/>
          </a:xfrm>
        </p:spPr>
        <p:txBody>
          <a:bodyPr>
            <a:normAutofit/>
          </a:bodyPr>
          <a:lstStyle/>
          <a:p>
            <a:r>
              <a:rPr lang="en-US" dirty="0"/>
              <a:t>How did we design JSONTalk</a:t>
            </a:r>
          </a:p>
        </p:txBody>
      </p:sp>
      <p:graphicFrame>
        <p:nvGraphicFramePr>
          <p:cNvPr id="6" name="Content Placeholder 3" descr="Timeline Placeholder ">
            <a:extLst>
              <a:ext uri="{FF2B5EF4-FFF2-40B4-BE49-F238E27FC236}">
                <a16:creationId xmlns:a16="http://schemas.microsoft.com/office/drawing/2014/main" id="{85168BDF-A0D9-4916-A9F9-41D8175A703C}"/>
              </a:ext>
            </a:extLst>
          </p:cNvPr>
          <p:cNvGraphicFramePr>
            <a:graphicFrameLocks noGrp="1" noChangeAspect="1"/>
          </p:cNvGraphicFramePr>
          <p:nvPr>
            <p:extLst>
              <p:ext uri="{D42A27DB-BD31-4B8C-83A1-F6EECF244321}">
                <p14:modId xmlns:p14="http://schemas.microsoft.com/office/powerpoint/2010/main" val="2511700522"/>
              </p:ext>
            </p:extLst>
          </p:nvPr>
        </p:nvGraphicFramePr>
        <p:xfrm>
          <a:off x="1251312" y="2082555"/>
          <a:ext cx="9689375" cy="394087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extBox 3">
            <a:extLst>
              <a:ext uri="{FF2B5EF4-FFF2-40B4-BE49-F238E27FC236}">
                <a16:creationId xmlns:a16="http://schemas.microsoft.com/office/drawing/2014/main" id="{9C0179B5-0800-154F-80F6-614473C055BD}"/>
              </a:ext>
            </a:extLst>
          </p:cNvPr>
          <p:cNvSpPr txBox="1"/>
          <p:nvPr/>
        </p:nvSpPr>
        <p:spPr>
          <a:xfrm>
            <a:off x="2042809"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1</a:t>
            </a:r>
          </a:p>
        </p:txBody>
      </p:sp>
      <p:sp>
        <p:nvSpPr>
          <p:cNvPr id="7" name="TextBox 6">
            <a:extLst>
              <a:ext uri="{FF2B5EF4-FFF2-40B4-BE49-F238E27FC236}">
                <a16:creationId xmlns:a16="http://schemas.microsoft.com/office/drawing/2014/main" id="{B468C313-80C0-8840-8702-F1084174C592}"/>
              </a:ext>
            </a:extLst>
          </p:cNvPr>
          <p:cNvSpPr txBox="1"/>
          <p:nvPr/>
        </p:nvSpPr>
        <p:spPr>
          <a:xfrm>
            <a:off x="40022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2</a:t>
            </a:r>
          </a:p>
        </p:txBody>
      </p:sp>
      <p:sp>
        <p:nvSpPr>
          <p:cNvPr id="8" name="TextBox 7">
            <a:extLst>
              <a:ext uri="{FF2B5EF4-FFF2-40B4-BE49-F238E27FC236}">
                <a16:creationId xmlns:a16="http://schemas.microsoft.com/office/drawing/2014/main" id="{4E863C6B-1856-BC43-A090-B182EAB34EB8}"/>
              </a:ext>
            </a:extLst>
          </p:cNvPr>
          <p:cNvSpPr txBox="1"/>
          <p:nvPr/>
        </p:nvSpPr>
        <p:spPr>
          <a:xfrm>
            <a:off x="59326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3</a:t>
            </a:r>
          </a:p>
        </p:txBody>
      </p:sp>
      <p:sp>
        <p:nvSpPr>
          <p:cNvPr id="9" name="TextBox 8">
            <a:extLst>
              <a:ext uri="{FF2B5EF4-FFF2-40B4-BE49-F238E27FC236}">
                <a16:creationId xmlns:a16="http://schemas.microsoft.com/office/drawing/2014/main" id="{3AE770E3-D227-CD4E-83C4-44744E774884}"/>
              </a:ext>
            </a:extLst>
          </p:cNvPr>
          <p:cNvSpPr txBox="1"/>
          <p:nvPr/>
        </p:nvSpPr>
        <p:spPr>
          <a:xfrm>
            <a:off x="78630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4</a:t>
            </a:r>
          </a:p>
        </p:txBody>
      </p:sp>
      <p:sp>
        <p:nvSpPr>
          <p:cNvPr id="10" name="TextBox 9">
            <a:extLst>
              <a:ext uri="{FF2B5EF4-FFF2-40B4-BE49-F238E27FC236}">
                <a16:creationId xmlns:a16="http://schemas.microsoft.com/office/drawing/2014/main" id="{10C47546-62E7-304A-8631-60D9B8E543BE}"/>
              </a:ext>
            </a:extLst>
          </p:cNvPr>
          <p:cNvSpPr txBox="1"/>
          <p:nvPr/>
        </p:nvSpPr>
        <p:spPr>
          <a:xfrm>
            <a:off x="9807953"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5</a:t>
            </a:r>
          </a:p>
        </p:txBody>
      </p:sp>
      <p:sp>
        <p:nvSpPr>
          <p:cNvPr id="3" name="Date Placeholder 2">
            <a:extLst>
              <a:ext uri="{FF2B5EF4-FFF2-40B4-BE49-F238E27FC236}">
                <a16:creationId xmlns:a16="http://schemas.microsoft.com/office/drawing/2014/main" id="{3FE88D32-0135-7B4F-AD5F-EA1673D46765}"/>
              </a:ext>
            </a:extLst>
          </p:cNvPr>
          <p:cNvSpPr>
            <a:spLocks noGrp="1"/>
          </p:cNvSpPr>
          <p:nvPr>
            <p:ph type="dt" sz="half" idx="2"/>
          </p:nvPr>
        </p:nvSpPr>
        <p:spPr>
          <a:xfrm>
            <a:off x="381000" y="6356350"/>
            <a:ext cx="1701018" cy="365125"/>
          </a:xfrm>
        </p:spPr>
        <p:txBody>
          <a:bodyPr/>
          <a:lstStyle/>
          <a:p>
            <a:fld id="{D5E2F4D9-1A6B-894D-9E7D-8548C879BC04}" type="datetime1">
              <a:rPr lang="en-US" smtClean="0"/>
              <a:pPr/>
              <a:t>3/24/2023</a:t>
            </a:fld>
            <a:endParaRPr lang="en-US" dirty="0"/>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18</a:t>
            </a:fld>
            <a:endParaRPr lang="en-US" dirty="0"/>
          </a:p>
        </p:txBody>
      </p:sp>
      <p:pic>
        <p:nvPicPr>
          <p:cNvPr id="13" name="Audio 12">
            <a:hlinkClick r:id="" action="ppaction://media"/>
            <a:extLst>
              <a:ext uri="{FF2B5EF4-FFF2-40B4-BE49-F238E27FC236}">
                <a16:creationId xmlns:a16="http://schemas.microsoft.com/office/drawing/2014/main" id="{BE2589B2-AC5A-D943-7C4D-B17EA5703C47}"/>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00209266"/>
      </p:ext>
    </p:extLst>
  </p:cSld>
  <p:clrMapOvr>
    <a:masterClrMapping/>
  </p:clrMapOvr>
  <mc:AlternateContent xmlns:mc="http://schemas.openxmlformats.org/markup-compatibility/2006" xmlns:p14="http://schemas.microsoft.com/office/powerpoint/2010/main">
    <mc:Choice Requires="p14">
      <p:transition spd="slow" p14:dur="2000" advTm="47456"/>
    </mc:Choice>
    <mc:Fallback xmlns="">
      <p:transition spd="slow" advTm="47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EE1CD-B2A8-E378-2AE6-B8FDD00FF090}"/>
              </a:ext>
            </a:extLst>
          </p:cNvPr>
          <p:cNvSpPr>
            <a:spLocks noGrp="1"/>
          </p:cNvSpPr>
          <p:nvPr>
            <p:ph type="title"/>
          </p:nvPr>
        </p:nvSpPr>
        <p:spPr/>
        <p:txBody>
          <a:bodyPr/>
          <a:lstStyle/>
          <a:p>
            <a:r>
              <a:rPr lang="en-GB" dirty="0" err="1"/>
              <a:t>JSONTalk</a:t>
            </a:r>
            <a:r>
              <a:rPr lang="en-GB" dirty="0"/>
              <a:t> specification</a:t>
            </a:r>
          </a:p>
        </p:txBody>
      </p:sp>
      <p:sp>
        <p:nvSpPr>
          <p:cNvPr id="3" name="Content Placeholder 2">
            <a:extLst>
              <a:ext uri="{FF2B5EF4-FFF2-40B4-BE49-F238E27FC236}">
                <a16:creationId xmlns:a16="http://schemas.microsoft.com/office/drawing/2014/main" id="{06E01C57-790A-E5E1-ED5D-690533918917}"/>
              </a:ext>
            </a:extLst>
          </p:cNvPr>
          <p:cNvSpPr>
            <a:spLocks noGrp="1"/>
          </p:cNvSpPr>
          <p:nvPr>
            <p:ph idx="1"/>
          </p:nvPr>
        </p:nvSpPr>
        <p:spPr>
          <a:xfrm>
            <a:off x="885217" y="1994171"/>
            <a:ext cx="10418323" cy="3951359"/>
          </a:xfrm>
        </p:spPr>
        <p:txBody>
          <a:bodyPr/>
          <a:lstStyle/>
          <a:p>
            <a:pPr marL="285750" indent="-285750" algn="l" rtl="0">
              <a:buFont typeface="Arial" panose="020B0604020202020204" pitchFamily="34" charset="0"/>
              <a:buChar char="•"/>
            </a:pPr>
            <a:r>
              <a:rPr lang="en-GB" sz="1800" dirty="0">
                <a:effectLst/>
                <a:latin typeface="Arial" panose="020B0604020202020204" pitchFamily="34" charset="0"/>
              </a:rPr>
              <a:t>The tool must generate </a:t>
            </a:r>
            <a:r>
              <a:rPr lang="en-GB" sz="1800" b="1" dirty="0">
                <a:effectLst/>
                <a:latin typeface="Arial" panose="020B0604020202020204" pitchFamily="34" charset="0"/>
              </a:rPr>
              <a:t>human-readable</a:t>
            </a:r>
            <a:r>
              <a:rPr lang="en-GB" sz="1800" dirty="0">
                <a:effectLst/>
                <a:latin typeface="Arial" panose="020B0604020202020204" pitchFamily="34" charset="0"/>
              </a:rPr>
              <a:t> descriptions of JSON files, using </a:t>
            </a:r>
            <a:r>
              <a:rPr lang="en-GB" sz="1800" b="1" dirty="0">
                <a:effectLst/>
                <a:latin typeface="Arial" panose="020B0604020202020204" pitchFamily="34" charset="0"/>
              </a:rPr>
              <a:t>simple</a:t>
            </a:r>
            <a:r>
              <a:rPr lang="en-GB" sz="1800" dirty="0">
                <a:effectLst/>
                <a:latin typeface="Arial" panose="020B0604020202020204" pitchFamily="34" charset="0"/>
              </a:rPr>
              <a:t> </a:t>
            </a:r>
            <a:r>
              <a:rPr lang="en-GB" sz="1800" b="1" dirty="0">
                <a:effectLst/>
                <a:latin typeface="Arial" panose="020B0604020202020204" pitchFamily="34" charset="0"/>
              </a:rPr>
              <a:t>and commonly used vocabulary</a:t>
            </a:r>
            <a:r>
              <a:rPr lang="en-GB" sz="1800" dirty="0">
                <a:effectLst/>
                <a:latin typeface="Arial" panose="020B0604020202020204" pitchFamily="34" charset="0"/>
              </a:rPr>
              <a:t> that is easy for novice programmers to understand.</a:t>
            </a:r>
          </a:p>
          <a:p>
            <a:pPr marL="285750" indent="-285750" algn="l" rtl="0">
              <a:buFont typeface="Arial" panose="020B0604020202020204" pitchFamily="34" charset="0"/>
              <a:buChar char="•"/>
            </a:pPr>
            <a:r>
              <a:rPr lang="en-GB" sz="1800" dirty="0">
                <a:effectLst/>
                <a:latin typeface="Arial" panose="020B0604020202020204" pitchFamily="34" charset="0"/>
              </a:rPr>
              <a:t>The tool must parse JSON files of </a:t>
            </a:r>
            <a:r>
              <a:rPr lang="en-GB" sz="1800" b="1" dirty="0">
                <a:effectLst/>
                <a:latin typeface="Arial" panose="020B0604020202020204" pitchFamily="34" charset="0"/>
              </a:rPr>
              <a:t>any size and complexity.</a:t>
            </a:r>
          </a:p>
          <a:p>
            <a:pPr marL="285750" indent="-285750" algn="l" rtl="0">
              <a:buFont typeface="Arial" panose="020B0604020202020204" pitchFamily="34" charset="0"/>
              <a:buChar char="•"/>
            </a:pPr>
            <a:r>
              <a:rPr lang="en-GB" sz="1800" dirty="0">
                <a:effectLst/>
                <a:latin typeface="Arial" panose="020B0604020202020204" pitchFamily="34" charset="0"/>
              </a:rPr>
              <a:t>The tool must allow users to </a:t>
            </a:r>
            <a:r>
              <a:rPr lang="en-GB" sz="1800" b="1" dirty="0">
                <a:effectLst/>
                <a:latin typeface="Arial" panose="020B0604020202020204" pitchFamily="34" charset="0"/>
              </a:rPr>
              <a:t>customise</a:t>
            </a:r>
            <a:r>
              <a:rPr lang="en-GB" sz="1800" dirty="0">
                <a:effectLst/>
                <a:latin typeface="Arial" panose="020B0604020202020204" pitchFamily="34" charset="0"/>
              </a:rPr>
              <a:t> the output description to suit their needs.</a:t>
            </a:r>
          </a:p>
          <a:p>
            <a:pPr marL="285750" indent="-285750" algn="l" rtl="0">
              <a:buFont typeface="Arial" panose="020B0604020202020204" pitchFamily="34" charset="0"/>
              <a:buChar char="•"/>
            </a:pPr>
            <a:r>
              <a:rPr lang="en-GB" sz="1800" dirty="0">
                <a:effectLst/>
                <a:latin typeface="Arial" panose="020B0604020202020204" pitchFamily="34" charset="0"/>
              </a:rPr>
              <a:t>The tool must handle </a:t>
            </a:r>
            <a:r>
              <a:rPr lang="en-GB" sz="1800" b="1" dirty="0">
                <a:effectLst/>
                <a:latin typeface="Arial" panose="020B0604020202020204" pitchFamily="34" charset="0"/>
              </a:rPr>
              <a:t>all types of JSON data</a:t>
            </a:r>
            <a:r>
              <a:rPr lang="en-GB" sz="1800" dirty="0">
                <a:effectLst/>
                <a:latin typeface="Arial" panose="020B0604020202020204" pitchFamily="34" charset="0"/>
              </a:rPr>
              <a:t>, including numbers, strings, </a:t>
            </a:r>
            <a:r>
              <a:rPr lang="en-GB" sz="1800" dirty="0" err="1">
                <a:effectLst/>
                <a:latin typeface="Arial" panose="020B0604020202020204" pitchFamily="34" charset="0"/>
              </a:rPr>
              <a:t>booleans</a:t>
            </a:r>
            <a:r>
              <a:rPr lang="en-GB" sz="1800" dirty="0">
                <a:effectLst/>
                <a:latin typeface="Arial" panose="020B0604020202020204" pitchFamily="34" charset="0"/>
              </a:rPr>
              <a:t>, null values, arrays,</a:t>
            </a:r>
            <a:br>
              <a:rPr lang="en-GB" sz="1800" dirty="0">
                <a:effectLst/>
              </a:rPr>
            </a:br>
            <a:r>
              <a:rPr lang="en-GB" sz="1800" dirty="0">
                <a:effectLst/>
                <a:latin typeface="Arial" panose="020B0604020202020204" pitchFamily="34" charset="0"/>
              </a:rPr>
              <a:t>and nested objects.</a:t>
            </a:r>
          </a:p>
          <a:p>
            <a:pPr marL="285750" indent="-285750" algn="l" rtl="0">
              <a:buFont typeface="Arial" panose="020B0604020202020204" pitchFamily="34" charset="0"/>
              <a:buChar char="•"/>
            </a:pPr>
            <a:r>
              <a:rPr lang="en-GB" sz="1800" dirty="0">
                <a:effectLst/>
                <a:latin typeface="Arial" panose="020B0604020202020204" pitchFamily="34" charset="0"/>
              </a:rPr>
              <a:t>The tool must be able to generate descriptions for </a:t>
            </a:r>
            <a:r>
              <a:rPr lang="en-GB" sz="1800" b="1" dirty="0">
                <a:effectLst/>
                <a:latin typeface="Arial" panose="020B0604020202020204" pitchFamily="34" charset="0"/>
              </a:rPr>
              <a:t>any JSON file stored locally.</a:t>
            </a:r>
          </a:p>
          <a:p>
            <a:pPr marL="285750" indent="-285750" algn="l" rtl="0">
              <a:buFont typeface="Arial" panose="020B0604020202020204" pitchFamily="34" charset="0"/>
              <a:buChar char="•"/>
            </a:pPr>
            <a:r>
              <a:rPr lang="en-GB" sz="1800" dirty="0">
                <a:effectLst/>
                <a:latin typeface="Arial" panose="020B0604020202020204" pitchFamily="34" charset="0"/>
              </a:rPr>
              <a:t>The tool must be able to handle </a:t>
            </a:r>
            <a:r>
              <a:rPr lang="en-GB" sz="1800" b="1" dirty="0">
                <a:effectLst/>
                <a:latin typeface="Arial" panose="020B0604020202020204" pitchFamily="34" charset="0"/>
              </a:rPr>
              <a:t>errors</a:t>
            </a:r>
            <a:r>
              <a:rPr lang="en-GB" sz="1800" dirty="0">
                <a:effectLst/>
                <a:latin typeface="Arial" panose="020B0604020202020204" pitchFamily="34" charset="0"/>
              </a:rPr>
              <a:t> and give users meaningful error messages.</a:t>
            </a:r>
          </a:p>
          <a:p>
            <a:pPr marL="285750" indent="-285750" algn="l" rtl="0">
              <a:buFont typeface="Arial" panose="020B0604020202020204" pitchFamily="34" charset="0"/>
              <a:buChar char="•"/>
            </a:pPr>
            <a:r>
              <a:rPr lang="en-GB" sz="1800" dirty="0">
                <a:effectLst/>
                <a:latin typeface="Arial" panose="020B0604020202020204" pitchFamily="34" charset="0"/>
              </a:rPr>
              <a:t>The tool must have an option for </a:t>
            </a:r>
            <a:r>
              <a:rPr lang="en-GB" sz="1800" b="1" dirty="0">
                <a:effectLst/>
                <a:latin typeface="Arial" panose="020B0604020202020204" pitchFamily="34" charset="0"/>
              </a:rPr>
              <a:t>descriptions to be written to a text file, </a:t>
            </a:r>
            <a:r>
              <a:rPr lang="en-GB" sz="1800" dirty="0">
                <a:effectLst/>
                <a:latin typeface="Arial" panose="020B0604020202020204" pitchFamily="34" charset="0"/>
              </a:rPr>
              <a:t>so that users who use</a:t>
            </a:r>
            <a:br>
              <a:rPr lang="en-GB" sz="1800" dirty="0">
                <a:effectLst/>
              </a:rPr>
            </a:br>
            <a:r>
              <a:rPr lang="en-GB" sz="1800" dirty="0">
                <a:effectLst/>
                <a:latin typeface="Arial" panose="020B0604020202020204" pitchFamily="34" charset="0"/>
              </a:rPr>
              <a:t>accessibility aids can access the description on a text file app if they prefer.</a:t>
            </a:r>
            <a:br>
              <a:rPr lang="en-GB" sz="1800" dirty="0">
                <a:effectLst/>
              </a:rPr>
            </a:br>
            <a:br>
              <a:rPr lang="en-GB" sz="1800" b="0" i="0" dirty="0">
                <a:solidFill>
                  <a:srgbClr val="5D6879"/>
                </a:solidFill>
                <a:effectLst/>
                <a:latin typeface="Lato" panose="020F0502020204030203" pitchFamily="34" charset="0"/>
              </a:rPr>
            </a:br>
            <a:endParaRPr lang="en-GB" sz="1800" dirty="0"/>
          </a:p>
        </p:txBody>
      </p:sp>
      <p:sp>
        <p:nvSpPr>
          <p:cNvPr id="4" name="Date Placeholder 3">
            <a:extLst>
              <a:ext uri="{FF2B5EF4-FFF2-40B4-BE49-F238E27FC236}">
                <a16:creationId xmlns:a16="http://schemas.microsoft.com/office/drawing/2014/main" id="{9B3A3C97-A594-D942-9263-70F942EAFDEB}"/>
              </a:ext>
            </a:extLst>
          </p:cNvPr>
          <p:cNvSpPr>
            <a:spLocks noGrp="1"/>
          </p:cNvSpPr>
          <p:nvPr>
            <p:ph type="dt" sz="half" idx="2"/>
          </p:nvPr>
        </p:nvSpPr>
        <p:spPr/>
        <p:txBody>
          <a:bodyPr/>
          <a:lstStyle/>
          <a:p>
            <a:fld id="{C1583C39-01BF-7F43-854C-FBB4E9AB6B0C}" type="datetime1">
              <a:rPr lang="en-US" smtClean="0"/>
              <a:pPr/>
              <a:t>3/24/2023</a:t>
            </a:fld>
            <a:endParaRPr lang="en-US" dirty="0"/>
          </a:p>
        </p:txBody>
      </p:sp>
      <p:sp>
        <p:nvSpPr>
          <p:cNvPr id="6" name="Slide Number Placeholder 5">
            <a:extLst>
              <a:ext uri="{FF2B5EF4-FFF2-40B4-BE49-F238E27FC236}">
                <a16:creationId xmlns:a16="http://schemas.microsoft.com/office/drawing/2014/main" id="{E10EE8FA-E444-F267-C266-DABEC10C8EBA}"/>
              </a:ext>
            </a:extLst>
          </p:cNvPr>
          <p:cNvSpPr>
            <a:spLocks noGrp="1"/>
          </p:cNvSpPr>
          <p:nvPr>
            <p:ph type="sldNum" sz="quarter" idx="4"/>
          </p:nvPr>
        </p:nvSpPr>
        <p:spPr/>
        <p:txBody>
          <a:bodyPr/>
          <a:lstStyle/>
          <a:p>
            <a:fld id="{294A09A9-5501-47C1-A89A-A340965A2BE2}" type="slidenum">
              <a:rPr lang="en-US" smtClean="0"/>
              <a:pPr/>
              <a:t>19</a:t>
            </a:fld>
            <a:endParaRPr lang="en-US" dirty="0"/>
          </a:p>
        </p:txBody>
      </p:sp>
      <p:sp>
        <p:nvSpPr>
          <p:cNvPr id="8" name="Content Placeholder 7">
            <a:extLst>
              <a:ext uri="{FF2B5EF4-FFF2-40B4-BE49-F238E27FC236}">
                <a16:creationId xmlns:a16="http://schemas.microsoft.com/office/drawing/2014/main" id="{8A2B32AF-F02C-D922-4B16-6A4BCC5C2AEB}"/>
              </a:ext>
            </a:extLst>
          </p:cNvPr>
          <p:cNvSpPr>
            <a:spLocks noGrp="1"/>
          </p:cNvSpPr>
          <p:nvPr>
            <p:ph idx="11"/>
          </p:nvPr>
        </p:nvSpPr>
        <p:spPr>
          <a:xfrm>
            <a:off x="1167492" y="1594869"/>
            <a:ext cx="4663440" cy="522514"/>
          </a:xfrm>
        </p:spPr>
        <p:txBody>
          <a:bodyPr/>
          <a:lstStyle/>
          <a:p>
            <a:r>
              <a:rPr lang="en-GB" dirty="0"/>
              <a:t>Functional Requirements</a:t>
            </a:r>
          </a:p>
        </p:txBody>
      </p:sp>
      <p:pic>
        <p:nvPicPr>
          <p:cNvPr id="16" name="Audio 15">
            <a:hlinkClick r:id="" action="ppaction://media"/>
            <a:extLst>
              <a:ext uri="{FF2B5EF4-FFF2-40B4-BE49-F238E27FC236}">
                <a16:creationId xmlns:a16="http://schemas.microsoft.com/office/drawing/2014/main" id="{844899C4-4709-6F62-1F6B-3E4752EB6E3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93951327"/>
      </p:ext>
    </p:extLst>
  </p:cSld>
  <p:clrMapOvr>
    <a:masterClrMapping/>
  </p:clrMapOvr>
  <mc:AlternateContent xmlns:mc="http://schemas.openxmlformats.org/markup-compatibility/2006" xmlns:p14="http://schemas.microsoft.com/office/powerpoint/2010/main">
    <mc:Choice Requires="p14">
      <p:transition spd="slow" p14:dur="2000" advTm="13651"/>
    </mc:Choice>
    <mc:Fallback xmlns="">
      <p:transition spd="slow" advTm="13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245912" cy="2387600"/>
          </a:xfrm>
        </p:spPr>
        <p:txBody>
          <a:bodyPr/>
          <a:lstStyle/>
          <a:p>
            <a:r>
              <a:rPr lang="en-US" dirty="0"/>
              <a:t>What have we done?</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539075"/>
            <a:ext cx="6245912" cy="1406101"/>
          </a:xfrm>
        </p:spPr>
        <p:txBody>
          <a:bodyPr vert="horz" lIns="91440" tIns="45720" rIns="91440" bIns="45720" rtlCol="0" anchor="t">
            <a:normAutofit/>
          </a:bodyPr>
          <a:lstStyle/>
          <a:p>
            <a:endParaRPr lang="en-US" dirty="0"/>
          </a:p>
        </p:txBody>
      </p:sp>
      <p:pic>
        <p:nvPicPr>
          <p:cNvPr id="22" name="Audio 21">
            <a:hlinkClick r:id="" action="ppaction://media"/>
            <a:extLst>
              <a:ext uri="{FF2B5EF4-FFF2-40B4-BE49-F238E27FC236}">
                <a16:creationId xmlns:a16="http://schemas.microsoft.com/office/drawing/2014/main" id="{6AEC1157-3933-82F7-CF57-774C5A924D9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14752056"/>
      </p:ext>
    </p:extLst>
  </p:cSld>
  <p:clrMapOvr>
    <a:masterClrMapping/>
  </p:clrMapOvr>
  <mc:AlternateContent xmlns:mc="http://schemas.openxmlformats.org/markup-compatibility/2006" xmlns:p14="http://schemas.microsoft.com/office/powerpoint/2010/main">
    <mc:Choice Requires="p14">
      <p:transition spd="slow" p14:dur="2000" advTm="1313"/>
    </mc:Choice>
    <mc:Fallback xmlns="">
      <p:transition spd="slow" advTm="1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EE1CD-B2A8-E378-2AE6-B8FDD00FF090}"/>
              </a:ext>
            </a:extLst>
          </p:cNvPr>
          <p:cNvSpPr>
            <a:spLocks noGrp="1"/>
          </p:cNvSpPr>
          <p:nvPr>
            <p:ph type="title"/>
          </p:nvPr>
        </p:nvSpPr>
        <p:spPr/>
        <p:txBody>
          <a:bodyPr/>
          <a:lstStyle/>
          <a:p>
            <a:r>
              <a:rPr lang="en-GB" dirty="0" err="1"/>
              <a:t>JSONTalk</a:t>
            </a:r>
            <a:r>
              <a:rPr lang="en-GB" dirty="0"/>
              <a:t> specification</a:t>
            </a:r>
          </a:p>
        </p:txBody>
      </p:sp>
      <p:sp>
        <p:nvSpPr>
          <p:cNvPr id="3" name="Content Placeholder 2">
            <a:extLst>
              <a:ext uri="{FF2B5EF4-FFF2-40B4-BE49-F238E27FC236}">
                <a16:creationId xmlns:a16="http://schemas.microsoft.com/office/drawing/2014/main" id="{06E01C57-790A-E5E1-ED5D-690533918917}"/>
              </a:ext>
            </a:extLst>
          </p:cNvPr>
          <p:cNvSpPr>
            <a:spLocks noGrp="1"/>
          </p:cNvSpPr>
          <p:nvPr>
            <p:ph idx="1"/>
          </p:nvPr>
        </p:nvSpPr>
        <p:spPr>
          <a:xfrm>
            <a:off x="885217" y="1994171"/>
            <a:ext cx="10418323" cy="3951359"/>
          </a:xfrm>
        </p:spPr>
        <p:txBody>
          <a:bodyPr/>
          <a:lstStyle/>
          <a:p>
            <a:pPr marL="285750" indent="-285750" algn="l" rtl="0">
              <a:buFont typeface="Arial" panose="020B0604020202020204" pitchFamily="34" charset="0"/>
              <a:buChar char="•"/>
            </a:pPr>
            <a:r>
              <a:rPr lang="en-GB" sz="1800" dirty="0">
                <a:effectLst/>
                <a:latin typeface="Arial" panose="020B0604020202020204" pitchFamily="34" charset="0"/>
              </a:rPr>
              <a:t>The tool must be straightforward to use for both experienced and novice programmers. A usability</a:t>
            </a:r>
            <a:br>
              <a:rPr lang="en-GB" sz="1800" dirty="0">
                <a:effectLst/>
              </a:rPr>
            </a:br>
            <a:r>
              <a:rPr lang="en-GB" sz="1800" dirty="0">
                <a:effectLst/>
                <a:latin typeface="Arial" panose="020B0604020202020204" pitchFamily="34" charset="0"/>
              </a:rPr>
              <a:t>evaluation using the SUS questionnaire must yield a </a:t>
            </a:r>
            <a:r>
              <a:rPr lang="en-GB" sz="1800" b="1" dirty="0">
                <a:effectLst/>
                <a:latin typeface="Arial" panose="020B0604020202020204" pitchFamily="34" charset="0"/>
              </a:rPr>
              <a:t>usability score of above 75</a:t>
            </a:r>
            <a:r>
              <a:rPr lang="en-GB" sz="1800" dirty="0">
                <a:effectLst/>
                <a:latin typeface="Arial" panose="020B0604020202020204" pitchFamily="34" charset="0"/>
              </a:rPr>
              <a:t>.</a:t>
            </a:r>
            <a:endParaRPr lang="en-GB" sz="1800" dirty="0">
              <a:latin typeface="Arial" panose="020B0604020202020204" pitchFamily="34" charset="0"/>
            </a:endParaRPr>
          </a:p>
          <a:p>
            <a:pPr marL="285750" indent="-285750" algn="l" rtl="0">
              <a:buFont typeface="Arial" panose="020B0604020202020204" pitchFamily="34" charset="0"/>
              <a:buChar char="•"/>
            </a:pPr>
            <a:r>
              <a:rPr lang="en-GB" sz="1800" dirty="0" err="1">
                <a:effectLst/>
                <a:latin typeface="Arial" panose="020B0604020202020204" pitchFamily="34" charset="0"/>
              </a:rPr>
              <a:t>Thetool</a:t>
            </a:r>
            <a:r>
              <a:rPr lang="en-GB" sz="1800" dirty="0">
                <a:effectLst/>
                <a:latin typeface="Arial" panose="020B0604020202020204" pitchFamily="34" charset="0"/>
              </a:rPr>
              <a:t> must work with the three most commonly used screen-readers: </a:t>
            </a:r>
            <a:r>
              <a:rPr lang="en-GB" sz="1800" b="1" dirty="0">
                <a:effectLst/>
                <a:latin typeface="Arial" panose="020B0604020202020204" pitchFamily="34" charset="0"/>
              </a:rPr>
              <a:t>JAWS</a:t>
            </a:r>
            <a:r>
              <a:rPr lang="en-GB" sz="1800" dirty="0">
                <a:effectLst/>
                <a:latin typeface="Arial" panose="020B0604020202020204" pitchFamily="34" charset="0"/>
              </a:rPr>
              <a:t>, </a:t>
            </a:r>
            <a:r>
              <a:rPr lang="en-GB" sz="1800" b="1" dirty="0">
                <a:effectLst/>
                <a:latin typeface="Arial" panose="020B0604020202020204" pitchFamily="34" charset="0"/>
              </a:rPr>
              <a:t>NVDA</a:t>
            </a:r>
            <a:r>
              <a:rPr lang="en-GB" sz="1800" dirty="0">
                <a:effectLst/>
                <a:latin typeface="Arial" panose="020B0604020202020204" pitchFamily="34" charset="0"/>
              </a:rPr>
              <a:t> and </a:t>
            </a:r>
            <a:r>
              <a:rPr lang="en-GB" sz="1800" b="1" dirty="0" err="1">
                <a:effectLst/>
                <a:latin typeface="Arial" panose="020B0604020202020204" pitchFamily="34" charset="0"/>
              </a:rPr>
              <a:t>VoiceOver</a:t>
            </a:r>
            <a:r>
              <a:rPr lang="en-GB" sz="1800" dirty="0">
                <a:effectLst/>
                <a:latin typeface="Arial" panose="020B0604020202020204" pitchFamily="34" charset="0"/>
              </a:rPr>
              <a:t>.</a:t>
            </a:r>
            <a:endParaRPr lang="en-GB" sz="1800" dirty="0">
              <a:latin typeface="Arial" panose="020B0604020202020204" pitchFamily="34" charset="0"/>
            </a:endParaRPr>
          </a:p>
          <a:p>
            <a:pPr marL="285750" indent="-285750" algn="l" rtl="0">
              <a:buFont typeface="Arial" panose="020B0604020202020204" pitchFamily="34" charset="0"/>
              <a:buChar char="•"/>
            </a:pPr>
            <a:r>
              <a:rPr lang="en-GB" sz="1800" dirty="0">
                <a:effectLst/>
                <a:latin typeface="Arial" panose="020B0604020202020204" pitchFamily="34" charset="0"/>
              </a:rPr>
              <a:t>The tool must generate descriptions of JSON files quickly and efficiently. </a:t>
            </a:r>
          </a:p>
          <a:p>
            <a:pPr marL="285750" indent="-285750" algn="l" rtl="0">
              <a:buFont typeface="Arial" panose="020B0604020202020204" pitchFamily="34" charset="0"/>
              <a:buChar char="•"/>
            </a:pPr>
            <a:r>
              <a:rPr lang="en-GB" sz="1800" dirty="0">
                <a:effectLst/>
                <a:latin typeface="Arial" panose="020B0604020202020204" pitchFamily="34" charset="0"/>
              </a:rPr>
              <a:t>The descriptions generated by the tool must be of consistent quality, regardless of the input JSON</a:t>
            </a:r>
            <a:br>
              <a:rPr lang="en-GB" sz="1800" dirty="0">
                <a:effectLst/>
              </a:rPr>
            </a:br>
            <a:r>
              <a:rPr lang="en-GB" sz="1800" dirty="0">
                <a:effectLst/>
                <a:latin typeface="Arial" panose="020B0604020202020204" pitchFamily="34" charset="0"/>
              </a:rPr>
              <a:t>file. </a:t>
            </a:r>
          </a:p>
          <a:p>
            <a:pPr marL="285750" indent="-285750" algn="l" rtl="0">
              <a:buFont typeface="Arial" panose="020B0604020202020204" pitchFamily="34" charset="0"/>
              <a:buChar char="•"/>
            </a:pPr>
            <a:r>
              <a:rPr lang="en-GB" sz="1800" dirty="0">
                <a:effectLst/>
                <a:latin typeface="Arial" panose="020B0604020202020204" pitchFamily="34" charset="0"/>
              </a:rPr>
              <a:t>The tool must be compatible with the latest versions of </a:t>
            </a:r>
            <a:r>
              <a:rPr lang="en-GB" sz="1800" b="1" dirty="0">
                <a:effectLst/>
                <a:latin typeface="Arial" panose="020B0604020202020204" pitchFamily="34" charset="0"/>
              </a:rPr>
              <a:t>Windows</a:t>
            </a:r>
            <a:r>
              <a:rPr lang="en-GB" sz="1800" dirty="0">
                <a:effectLst/>
                <a:latin typeface="Arial" panose="020B0604020202020204" pitchFamily="34" charset="0"/>
              </a:rPr>
              <a:t>, </a:t>
            </a:r>
            <a:r>
              <a:rPr lang="en-GB" sz="1800" b="1" dirty="0">
                <a:effectLst/>
                <a:latin typeface="Arial" panose="020B0604020202020204" pitchFamily="34" charset="0"/>
              </a:rPr>
              <a:t>macOS</a:t>
            </a:r>
            <a:r>
              <a:rPr lang="en-GB" sz="1800" dirty="0">
                <a:effectLst/>
                <a:latin typeface="Arial" panose="020B0604020202020204" pitchFamily="34" charset="0"/>
              </a:rPr>
              <a:t>, and </a:t>
            </a:r>
            <a:r>
              <a:rPr lang="en-GB" sz="1800" b="1" dirty="0">
                <a:effectLst/>
                <a:latin typeface="Arial" panose="020B0604020202020204" pitchFamily="34" charset="0"/>
              </a:rPr>
              <a:t>Linux</a:t>
            </a:r>
            <a:r>
              <a:rPr lang="en-GB" sz="1800" dirty="0">
                <a:effectLst/>
                <a:latin typeface="Arial" panose="020B0604020202020204" pitchFamily="34" charset="0"/>
              </a:rPr>
              <a:t> operating</a:t>
            </a:r>
            <a:br>
              <a:rPr lang="en-GB" sz="1800" dirty="0">
                <a:effectLst/>
              </a:rPr>
            </a:br>
            <a:r>
              <a:rPr lang="en-GB" sz="1800" dirty="0">
                <a:effectLst/>
                <a:latin typeface="Arial" panose="020B0604020202020204" pitchFamily="34" charset="0"/>
              </a:rPr>
              <a:t>systems.</a:t>
            </a:r>
            <a:endParaRPr lang="en-GB" sz="1800" dirty="0">
              <a:latin typeface="Arial" panose="020B0604020202020204" pitchFamily="34" charset="0"/>
            </a:endParaRPr>
          </a:p>
          <a:p>
            <a:pPr marL="285750" indent="-285750" algn="l" rtl="0">
              <a:buFont typeface="Arial" panose="020B0604020202020204" pitchFamily="34" charset="0"/>
              <a:buChar char="•"/>
            </a:pPr>
            <a:r>
              <a:rPr lang="en-GB" sz="1800" dirty="0">
                <a:effectLst/>
                <a:latin typeface="Arial" panose="020B0604020202020204" pitchFamily="34" charset="0"/>
              </a:rPr>
              <a:t>The tool must be </a:t>
            </a:r>
            <a:r>
              <a:rPr lang="en-GB" sz="1800" b="1" dirty="0">
                <a:effectLst/>
                <a:latin typeface="Arial" panose="020B0604020202020204" pitchFamily="34" charset="0"/>
              </a:rPr>
              <a:t>well-documented</a:t>
            </a:r>
            <a:r>
              <a:rPr lang="en-GB" sz="1800" dirty="0">
                <a:effectLst/>
                <a:latin typeface="Arial" panose="020B0604020202020204" pitchFamily="34" charset="0"/>
              </a:rPr>
              <a:t>, with clear instructions presented to users.</a:t>
            </a:r>
            <a:br>
              <a:rPr lang="en-GB" sz="1800" b="0" i="0" dirty="0">
                <a:solidFill>
                  <a:srgbClr val="5D6879"/>
                </a:solidFill>
                <a:effectLst/>
                <a:latin typeface="Lato" panose="020F0502020204030203" pitchFamily="34" charset="0"/>
              </a:rPr>
            </a:br>
            <a:endParaRPr lang="en-GB" sz="1800" dirty="0"/>
          </a:p>
        </p:txBody>
      </p:sp>
      <p:sp>
        <p:nvSpPr>
          <p:cNvPr id="4" name="Date Placeholder 3">
            <a:extLst>
              <a:ext uri="{FF2B5EF4-FFF2-40B4-BE49-F238E27FC236}">
                <a16:creationId xmlns:a16="http://schemas.microsoft.com/office/drawing/2014/main" id="{9B3A3C97-A594-D942-9263-70F942EAFDEB}"/>
              </a:ext>
            </a:extLst>
          </p:cNvPr>
          <p:cNvSpPr>
            <a:spLocks noGrp="1"/>
          </p:cNvSpPr>
          <p:nvPr>
            <p:ph type="dt" sz="half" idx="2"/>
          </p:nvPr>
        </p:nvSpPr>
        <p:spPr/>
        <p:txBody>
          <a:bodyPr/>
          <a:lstStyle/>
          <a:p>
            <a:fld id="{C1583C39-01BF-7F43-854C-FBB4E9AB6B0C}" type="datetime1">
              <a:rPr lang="en-US" smtClean="0"/>
              <a:pPr/>
              <a:t>3/24/2023</a:t>
            </a:fld>
            <a:endParaRPr lang="en-US" dirty="0"/>
          </a:p>
        </p:txBody>
      </p:sp>
      <p:sp>
        <p:nvSpPr>
          <p:cNvPr id="6" name="Slide Number Placeholder 5">
            <a:extLst>
              <a:ext uri="{FF2B5EF4-FFF2-40B4-BE49-F238E27FC236}">
                <a16:creationId xmlns:a16="http://schemas.microsoft.com/office/drawing/2014/main" id="{E10EE8FA-E444-F267-C266-DABEC10C8EBA}"/>
              </a:ext>
            </a:extLst>
          </p:cNvPr>
          <p:cNvSpPr>
            <a:spLocks noGrp="1"/>
          </p:cNvSpPr>
          <p:nvPr>
            <p:ph type="sldNum" sz="quarter" idx="4"/>
          </p:nvPr>
        </p:nvSpPr>
        <p:spPr/>
        <p:txBody>
          <a:bodyPr/>
          <a:lstStyle/>
          <a:p>
            <a:fld id="{294A09A9-5501-47C1-A89A-A340965A2BE2}" type="slidenum">
              <a:rPr lang="en-US" smtClean="0"/>
              <a:pPr/>
              <a:t>20</a:t>
            </a:fld>
            <a:endParaRPr lang="en-US" dirty="0"/>
          </a:p>
        </p:txBody>
      </p:sp>
      <p:sp>
        <p:nvSpPr>
          <p:cNvPr id="8" name="Content Placeholder 7">
            <a:extLst>
              <a:ext uri="{FF2B5EF4-FFF2-40B4-BE49-F238E27FC236}">
                <a16:creationId xmlns:a16="http://schemas.microsoft.com/office/drawing/2014/main" id="{8A2B32AF-F02C-D922-4B16-6A4BCC5C2AEB}"/>
              </a:ext>
            </a:extLst>
          </p:cNvPr>
          <p:cNvSpPr>
            <a:spLocks noGrp="1"/>
          </p:cNvSpPr>
          <p:nvPr>
            <p:ph idx="11"/>
          </p:nvPr>
        </p:nvSpPr>
        <p:spPr>
          <a:xfrm>
            <a:off x="1167492" y="1594869"/>
            <a:ext cx="4663440" cy="522514"/>
          </a:xfrm>
        </p:spPr>
        <p:txBody>
          <a:bodyPr/>
          <a:lstStyle/>
          <a:p>
            <a:r>
              <a:rPr lang="en-GB" dirty="0"/>
              <a:t>Non-Functional Requirements</a:t>
            </a:r>
          </a:p>
        </p:txBody>
      </p:sp>
      <p:pic>
        <p:nvPicPr>
          <p:cNvPr id="10" name="Audio 9">
            <a:hlinkClick r:id="" action="ppaction://media"/>
            <a:extLst>
              <a:ext uri="{FF2B5EF4-FFF2-40B4-BE49-F238E27FC236}">
                <a16:creationId xmlns:a16="http://schemas.microsoft.com/office/drawing/2014/main" id="{891B0E8B-BB17-D6BA-BB61-C43D953C42B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16656615"/>
      </p:ext>
    </p:extLst>
  </p:cSld>
  <p:clrMapOvr>
    <a:masterClrMapping/>
  </p:clrMapOvr>
  <mc:AlternateContent xmlns:mc="http://schemas.openxmlformats.org/markup-compatibility/2006" xmlns:p14="http://schemas.microsoft.com/office/powerpoint/2010/main">
    <mc:Choice Requires="p14">
      <p:transition spd="slow" p14:dur="2000" advTm="13960"/>
    </mc:Choice>
    <mc:Fallback xmlns="">
      <p:transition spd="slow" advTm="13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p:txBody>
          <a:bodyPr/>
          <a:lstStyle/>
          <a:p>
            <a:r>
              <a:rPr lang="en-US" dirty="0"/>
              <a:t>Implementation</a:t>
            </a:r>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75804128"/>
              </p:ext>
            </p:extLst>
          </p:nvPr>
        </p:nvGraphicFramePr>
        <p:xfrm>
          <a:off x="1245325" y="1706563"/>
          <a:ext cx="9779182" cy="43630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Date Placeholder 3">
            <a:extLst>
              <a:ext uri="{FF2B5EF4-FFF2-40B4-BE49-F238E27FC236}">
                <a16:creationId xmlns:a16="http://schemas.microsoft.com/office/drawing/2014/main" id="{374915C9-579A-6644-A782-7D56C8F5561E}"/>
              </a:ext>
            </a:extLst>
          </p:cNvPr>
          <p:cNvSpPr>
            <a:spLocks noGrp="1"/>
          </p:cNvSpPr>
          <p:nvPr>
            <p:ph type="dt" sz="half" idx="2"/>
          </p:nvPr>
        </p:nvSpPr>
        <p:spPr/>
        <p:txBody>
          <a:bodyPr/>
          <a:lstStyle/>
          <a:p>
            <a:fld id="{79C497D8-AFA6-424B-9876-402B886244CF}" type="datetime1">
              <a:rPr lang="en-US" smtClean="0"/>
              <a:t>3/24/2023</a:t>
            </a:fld>
            <a:endParaRPr lang="en-US" dirty="0"/>
          </a:p>
        </p:txBody>
      </p:sp>
      <p:sp>
        <p:nvSpPr>
          <p:cNvPr id="6" name="Slide Number Placeholder 5">
            <a:extLst>
              <a:ext uri="{FF2B5EF4-FFF2-40B4-BE49-F238E27FC236}">
                <a16:creationId xmlns:a16="http://schemas.microsoft.com/office/drawing/2014/main" id="{280037C3-0E79-CD4B-92A9-5B5F9E74A60B}"/>
              </a:ext>
            </a:extLst>
          </p:cNvPr>
          <p:cNvSpPr>
            <a:spLocks noGrp="1"/>
          </p:cNvSpPr>
          <p:nvPr>
            <p:ph type="sldNum" sz="quarter" idx="4"/>
          </p:nvPr>
        </p:nvSpPr>
        <p:spPr/>
        <p:txBody>
          <a:bodyPr/>
          <a:lstStyle/>
          <a:p>
            <a:fld id="{294A09A9-5501-47C1-A89A-A340965A2BE2}" type="slidenum">
              <a:rPr lang="en-US" smtClean="0"/>
              <a:t>21</a:t>
            </a:fld>
            <a:endParaRPr lang="en-US" dirty="0"/>
          </a:p>
        </p:txBody>
      </p:sp>
      <p:pic>
        <p:nvPicPr>
          <p:cNvPr id="8" name="Audio 7">
            <a:hlinkClick r:id="" action="ppaction://media"/>
            <a:extLst>
              <a:ext uri="{FF2B5EF4-FFF2-40B4-BE49-F238E27FC236}">
                <a16:creationId xmlns:a16="http://schemas.microsoft.com/office/drawing/2014/main" id="{EBECC7B7-C8FA-3217-BFBD-E7FA9B7FE55E}"/>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32498405"/>
      </p:ext>
    </p:extLst>
  </p:cSld>
  <p:clrMapOvr>
    <a:masterClrMapping/>
  </p:clrMapOvr>
  <mc:AlternateContent xmlns:mc="http://schemas.openxmlformats.org/markup-compatibility/2006" xmlns:p14="http://schemas.microsoft.com/office/powerpoint/2010/main">
    <mc:Choice Requires="p14">
      <p:transition spd="slow" p14:dur="2000" advTm="33391"/>
    </mc:Choice>
    <mc:Fallback xmlns="">
      <p:transition spd="slow" advTm="33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JSONTalk: Single Slide Overview</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931178" y="2262900"/>
            <a:ext cx="11031523" cy="1188991"/>
          </a:xfrm>
        </p:spPr>
        <p:txBody>
          <a:bodyPr vert="horz" lIns="91440" tIns="45720" rIns="91440" bIns="45720" rtlCol="0" anchor="t">
            <a:normAutofit/>
          </a:bodyPr>
          <a:lstStyle/>
          <a:p>
            <a:r>
              <a:rPr lang="en-US" dirty="0"/>
              <a:t>JSONTalk is a command line tool built to generate descriptions of JSON files. </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fld id="{E1707CF3-9BC4-A745-ACDA-A73543D800FE}" type="datetime1">
              <a:rPr lang="en-US" smtClean="0"/>
              <a:pPr/>
              <a:t>3/24/2023</a:t>
            </a:fld>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Talk JSON to me</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22</a:t>
            </a:fld>
            <a:endParaRPr lang="en-US" dirty="0"/>
          </a:p>
        </p:txBody>
      </p:sp>
      <p:sp>
        <p:nvSpPr>
          <p:cNvPr id="8" name="TextBox 7">
            <a:extLst>
              <a:ext uri="{FF2B5EF4-FFF2-40B4-BE49-F238E27FC236}">
                <a16:creationId xmlns:a16="http://schemas.microsoft.com/office/drawing/2014/main" id="{E8C96C4E-24C7-9496-5DE3-F586E387C158}"/>
              </a:ext>
            </a:extLst>
          </p:cNvPr>
          <p:cNvSpPr txBox="1"/>
          <p:nvPr/>
        </p:nvSpPr>
        <p:spPr>
          <a:xfrm>
            <a:off x="483946" y="2611337"/>
            <a:ext cx="1149291" cy="2215991"/>
          </a:xfrm>
          <a:prstGeom prst="rect">
            <a:avLst/>
          </a:prstGeom>
          <a:noFill/>
        </p:spPr>
        <p:txBody>
          <a:bodyPr wrap="square" rtlCol="0">
            <a:spAutoFit/>
          </a:bodyPr>
          <a:lstStyle/>
          <a:p>
            <a:r>
              <a:rPr lang="en-GB" sz="13800" dirty="0"/>
              <a:t>3</a:t>
            </a:r>
          </a:p>
        </p:txBody>
      </p:sp>
      <p:sp>
        <p:nvSpPr>
          <p:cNvPr id="9" name="TextBox 8">
            <a:extLst>
              <a:ext uri="{FF2B5EF4-FFF2-40B4-BE49-F238E27FC236}">
                <a16:creationId xmlns:a16="http://schemas.microsoft.com/office/drawing/2014/main" id="{E8E3C2F6-3F55-C8F3-26AE-906C59A73071}"/>
              </a:ext>
            </a:extLst>
          </p:cNvPr>
          <p:cNvSpPr txBox="1"/>
          <p:nvPr/>
        </p:nvSpPr>
        <p:spPr>
          <a:xfrm>
            <a:off x="5064244" y="3281336"/>
            <a:ext cx="1308069" cy="923330"/>
          </a:xfrm>
          <a:prstGeom prst="rect">
            <a:avLst/>
          </a:prstGeom>
          <a:noFill/>
        </p:spPr>
        <p:txBody>
          <a:bodyPr wrap="square" rtlCol="0">
            <a:spAutoFit/>
          </a:bodyPr>
          <a:lstStyle/>
          <a:p>
            <a:r>
              <a:rPr lang="en-GB" dirty="0">
                <a:solidFill>
                  <a:schemeClr val="bg1"/>
                </a:solidFill>
              </a:rPr>
              <a:t>Additional description options</a:t>
            </a:r>
          </a:p>
        </p:txBody>
      </p:sp>
      <p:sp>
        <p:nvSpPr>
          <p:cNvPr id="10" name="TextBox 9">
            <a:extLst>
              <a:ext uri="{FF2B5EF4-FFF2-40B4-BE49-F238E27FC236}">
                <a16:creationId xmlns:a16="http://schemas.microsoft.com/office/drawing/2014/main" id="{819B535D-B891-F05E-FBFC-2F74D2391BEC}"/>
              </a:ext>
            </a:extLst>
          </p:cNvPr>
          <p:cNvSpPr txBox="1"/>
          <p:nvPr/>
        </p:nvSpPr>
        <p:spPr>
          <a:xfrm>
            <a:off x="3900010" y="2642476"/>
            <a:ext cx="1149291" cy="2215991"/>
          </a:xfrm>
          <a:prstGeom prst="rect">
            <a:avLst/>
          </a:prstGeom>
          <a:noFill/>
        </p:spPr>
        <p:txBody>
          <a:bodyPr wrap="square" rtlCol="0">
            <a:spAutoFit/>
          </a:bodyPr>
          <a:lstStyle/>
          <a:p>
            <a:r>
              <a:rPr lang="en-GB" sz="13800" dirty="0"/>
              <a:t>2</a:t>
            </a:r>
          </a:p>
        </p:txBody>
      </p:sp>
      <p:sp>
        <p:nvSpPr>
          <p:cNvPr id="11" name="TextBox 10">
            <a:extLst>
              <a:ext uri="{FF2B5EF4-FFF2-40B4-BE49-F238E27FC236}">
                <a16:creationId xmlns:a16="http://schemas.microsoft.com/office/drawing/2014/main" id="{248B4468-40D1-19F3-ED9C-99E9F02268D5}"/>
              </a:ext>
            </a:extLst>
          </p:cNvPr>
          <p:cNvSpPr txBox="1"/>
          <p:nvPr/>
        </p:nvSpPr>
        <p:spPr>
          <a:xfrm>
            <a:off x="1516664" y="3387780"/>
            <a:ext cx="1350628" cy="646331"/>
          </a:xfrm>
          <a:prstGeom prst="rect">
            <a:avLst/>
          </a:prstGeom>
          <a:noFill/>
        </p:spPr>
        <p:txBody>
          <a:bodyPr wrap="square" rtlCol="0">
            <a:spAutoFit/>
          </a:bodyPr>
          <a:lstStyle/>
          <a:p>
            <a:r>
              <a:rPr lang="en-GB" dirty="0">
                <a:solidFill>
                  <a:schemeClr val="bg1"/>
                </a:solidFill>
              </a:rPr>
              <a:t>Levels of Description</a:t>
            </a:r>
          </a:p>
        </p:txBody>
      </p:sp>
      <p:sp>
        <p:nvSpPr>
          <p:cNvPr id="12" name="TextBox 11">
            <a:extLst>
              <a:ext uri="{FF2B5EF4-FFF2-40B4-BE49-F238E27FC236}">
                <a16:creationId xmlns:a16="http://schemas.microsoft.com/office/drawing/2014/main" id="{B1E0FBBF-7340-E6CB-00C1-76ABC4E08DCB}"/>
              </a:ext>
            </a:extLst>
          </p:cNvPr>
          <p:cNvSpPr txBox="1"/>
          <p:nvPr/>
        </p:nvSpPr>
        <p:spPr>
          <a:xfrm>
            <a:off x="1058591" y="4762272"/>
            <a:ext cx="1518407" cy="923330"/>
          </a:xfrm>
          <a:prstGeom prst="rect">
            <a:avLst/>
          </a:prstGeom>
          <a:noFill/>
        </p:spPr>
        <p:txBody>
          <a:bodyPr wrap="square" rtlCol="0">
            <a:spAutoFit/>
          </a:bodyPr>
          <a:lstStyle/>
          <a:p>
            <a:pPr marL="342900" indent="-342900">
              <a:buFont typeface="+mj-lt"/>
              <a:buAutoNum type="arabicPeriod"/>
            </a:pPr>
            <a:r>
              <a:rPr lang="en-GB" dirty="0">
                <a:solidFill>
                  <a:schemeClr val="accent1">
                    <a:lumMod val="20000"/>
                    <a:lumOff val="80000"/>
                  </a:schemeClr>
                </a:solidFill>
              </a:rPr>
              <a:t>Top Level</a:t>
            </a:r>
          </a:p>
          <a:p>
            <a:pPr marL="342900" indent="-342900">
              <a:buFont typeface="+mj-lt"/>
              <a:buAutoNum type="arabicPeriod"/>
            </a:pPr>
            <a:r>
              <a:rPr lang="en-GB" dirty="0">
                <a:solidFill>
                  <a:schemeClr val="accent1">
                    <a:lumMod val="20000"/>
                    <a:lumOff val="80000"/>
                  </a:schemeClr>
                </a:solidFill>
              </a:rPr>
              <a:t>Structural</a:t>
            </a:r>
          </a:p>
          <a:p>
            <a:pPr marL="342900" indent="-342900">
              <a:buFont typeface="+mj-lt"/>
              <a:buAutoNum type="arabicPeriod"/>
            </a:pPr>
            <a:r>
              <a:rPr lang="en-GB" dirty="0">
                <a:solidFill>
                  <a:schemeClr val="accent1">
                    <a:lumMod val="20000"/>
                    <a:lumOff val="80000"/>
                  </a:schemeClr>
                </a:solidFill>
              </a:rPr>
              <a:t>Full</a:t>
            </a:r>
          </a:p>
        </p:txBody>
      </p:sp>
      <p:sp>
        <p:nvSpPr>
          <p:cNvPr id="13" name="TextBox 12">
            <a:extLst>
              <a:ext uri="{FF2B5EF4-FFF2-40B4-BE49-F238E27FC236}">
                <a16:creationId xmlns:a16="http://schemas.microsoft.com/office/drawing/2014/main" id="{076EC221-C08B-FDB8-2E19-891D97B1342A}"/>
              </a:ext>
            </a:extLst>
          </p:cNvPr>
          <p:cNvSpPr txBox="1"/>
          <p:nvPr/>
        </p:nvSpPr>
        <p:spPr>
          <a:xfrm>
            <a:off x="2867292" y="4762272"/>
            <a:ext cx="4913152" cy="923330"/>
          </a:xfrm>
          <a:prstGeom prst="rect">
            <a:avLst/>
          </a:prstGeom>
          <a:noFill/>
        </p:spPr>
        <p:txBody>
          <a:bodyPr wrap="square" rtlCol="0">
            <a:spAutoFit/>
          </a:bodyPr>
          <a:lstStyle/>
          <a:p>
            <a:pPr marL="342900" indent="-342900">
              <a:buAutoNum type="arabicPeriod"/>
            </a:pPr>
            <a:r>
              <a:rPr lang="en-GB" dirty="0">
                <a:solidFill>
                  <a:schemeClr val="accent1">
                    <a:lumMod val="20000"/>
                    <a:lumOff val="80000"/>
                  </a:schemeClr>
                </a:solidFill>
              </a:rPr>
              <a:t>Describe the JSON file up to a specific depth</a:t>
            </a:r>
          </a:p>
          <a:p>
            <a:pPr marL="342900" indent="-342900">
              <a:buAutoNum type="arabicPeriod"/>
            </a:pPr>
            <a:r>
              <a:rPr lang="en-GB" dirty="0">
                <a:solidFill>
                  <a:schemeClr val="accent1">
                    <a:lumMod val="20000"/>
                    <a:lumOff val="80000"/>
                  </a:schemeClr>
                </a:solidFill>
              </a:rPr>
              <a:t>Add contextual depth details to each description line</a:t>
            </a:r>
          </a:p>
        </p:txBody>
      </p:sp>
      <p:sp>
        <p:nvSpPr>
          <p:cNvPr id="14" name="TextBox 13">
            <a:extLst>
              <a:ext uri="{FF2B5EF4-FFF2-40B4-BE49-F238E27FC236}">
                <a16:creationId xmlns:a16="http://schemas.microsoft.com/office/drawing/2014/main" id="{F9236357-D640-A1E7-5CB8-DB8E23BB482D}"/>
              </a:ext>
            </a:extLst>
          </p:cNvPr>
          <p:cNvSpPr txBox="1"/>
          <p:nvPr/>
        </p:nvSpPr>
        <p:spPr>
          <a:xfrm>
            <a:off x="8421330" y="2602949"/>
            <a:ext cx="1149291" cy="2215991"/>
          </a:xfrm>
          <a:prstGeom prst="rect">
            <a:avLst/>
          </a:prstGeom>
          <a:noFill/>
        </p:spPr>
        <p:txBody>
          <a:bodyPr wrap="square" rtlCol="0">
            <a:spAutoFit/>
          </a:bodyPr>
          <a:lstStyle/>
          <a:p>
            <a:r>
              <a:rPr lang="en-GB" sz="13800" dirty="0"/>
              <a:t>3</a:t>
            </a:r>
          </a:p>
        </p:txBody>
      </p:sp>
      <p:sp>
        <p:nvSpPr>
          <p:cNvPr id="15" name="TextBox 14">
            <a:extLst>
              <a:ext uri="{FF2B5EF4-FFF2-40B4-BE49-F238E27FC236}">
                <a16:creationId xmlns:a16="http://schemas.microsoft.com/office/drawing/2014/main" id="{89372D9A-3C82-3E78-F045-00E91B5577EA}"/>
              </a:ext>
            </a:extLst>
          </p:cNvPr>
          <p:cNvSpPr txBox="1"/>
          <p:nvPr/>
        </p:nvSpPr>
        <p:spPr>
          <a:xfrm>
            <a:off x="9416033" y="3396166"/>
            <a:ext cx="941411" cy="646331"/>
          </a:xfrm>
          <a:prstGeom prst="rect">
            <a:avLst/>
          </a:prstGeom>
          <a:noFill/>
        </p:spPr>
        <p:txBody>
          <a:bodyPr wrap="square" rtlCol="0">
            <a:spAutoFit/>
          </a:bodyPr>
          <a:lstStyle/>
          <a:p>
            <a:r>
              <a:rPr lang="en-GB" dirty="0">
                <a:solidFill>
                  <a:schemeClr val="bg1"/>
                </a:solidFill>
              </a:rPr>
              <a:t>Output options</a:t>
            </a:r>
          </a:p>
        </p:txBody>
      </p:sp>
      <p:sp>
        <p:nvSpPr>
          <p:cNvPr id="16" name="TextBox 15">
            <a:extLst>
              <a:ext uri="{FF2B5EF4-FFF2-40B4-BE49-F238E27FC236}">
                <a16:creationId xmlns:a16="http://schemas.microsoft.com/office/drawing/2014/main" id="{5A4C05F5-57F1-9B51-6F67-20A24B7528FC}"/>
              </a:ext>
            </a:extLst>
          </p:cNvPr>
          <p:cNvSpPr txBox="1"/>
          <p:nvPr/>
        </p:nvSpPr>
        <p:spPr>
          <a:xfrm>
            <a:off x="7927259" y="4737758"/>
            <a:ext cx="2743537" cy="923330"/>
          </a:xfrm>
          <a:prstGeom prst="rect">
            <a:avLst/>
          </a:prstGeom>
          <a:noFill/>
        </p:spPr>
        <p:txBody>
          <a:bodyPr wrap="square" rtlCol="0">
            <a:spAutoFit/>
          </a:bodyPr>
          <a:lstStyle/>
          <a:p>
            <a:pPr marL="342900" indent="-342900">
              <a:buAutoNum type="arabicPeriod"/>
            </a:pPr>
            <a:r>
              <a:rPr lang="en-GB" dirty="0">
                <a:solidFill>
                  <a:schemeClr val="accent1">
                    <a:lumMod val="20000"/>
                    <a:lumOff val="80000"/>
                  </a:schemeClr>
                </a:solidFill>
              </a:rPr>
              <a:t>Print to command line</a:t>
            </a:r>
          </a:p>
          <a:p>
            <a:pPr marL="342900" indent="-342900">
              <a:buAutoNum type="arabicPeriod"/>
            </a:pPr>
            <a:r>
              <a:rPr lang="en-GB" dirty="0">
                <a:solidFill>
                  <a:schemeClr val="accent1">
                    <a:lumMod val="20000"/>
                    <a:lumOff val="80000"/>
                  </a:schemeClr>
                </a:solidFill>
              </a:rPr>
              <a:t>Write to text file</a:t>
            </a:r>
          </a:p>
          <a:p>
            <a:pPr marL="342900" indent="-342900">
              <a:buAutoNum type="arabicPeriod"/>
            </a:pPr>
            <a:r>
              <a:rPr lang="en-GB" dirty="0">
                <a:solidFill>
                  <a:schemeClr val="accent1">
                    <a:lumMod val="20000"/>
                    <a:lumOff val="80000"/>
                  </a:schemeClr>
                </a:solidFill>
              </a:rPr>
              <a:t>Read-aloud</a:t>
            </a:r>
          </a:p>
        </p:txBody>
      </p:sp>
      <p:cxnSp>
        <p:nvCxnSpPr>
          <p:cNvPr id="24" name="Connector: Curved 23">
            <a:extLst>
              <a:ext uri="{FF2B5EF4-FFF2-40B4-BE49-F238E27FC236}">
                <a16:creationId xmlns:a16="http://schemas.microsoft.com/office/drawing/2014/main" id="{788D15F7-AFC8-6B43-13EF-66184E967FDF}"/>
              </a:ext>
            </a:extLst>
          </p:cNvPr>
          <p:cNvCxnSpPr>
            <a:cxnSpLocks/>
            <a:stCxn id="9" idx="3"/>
            <a:endCxn id="13" idx="0"/>
          </p:cNvCxnSpPr>
          <p:nvPr/>
        </p:nvCxnSpPr>
        <p:spPr>
          <a:xfrm flipH="1">
            <a:off x="5323868" y="3743001"/>
            <a:ext cx="1048445" cy="1019271"/>
          </a:xfrm>
          <a:prstGeom prst="curvedConnector4">
            <a:avLst>
              <a:gd name="adj1" fmla="val -21804"/>
              <a:gd name="adj2" fmla="val 72647"/>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Connector: Curved 30">
            <a:extLst>
              <a:ext uri="{FF2B5EF4-FFF2-40B4-BE49-F238E27FC236}">
                <a16:creationId xmlns:a16="http://schemas.microsoft.com/office/drawing/2014/main" id="{2577347A-0E82-B96C-D124-2D39484C1DD6}"/>
              </a:ext>
            </a:extLst>
          </p:cNvPr>
          <p:cNvCxnSpPr>
            <a:cxnSpLocks/>
            <a:stCxn id="11" idx="2"/>
            <a:endCxn id="12" idx="1"/>
          </p:cNvCxnSpPr>
          <p:nvPr/>
        </p:nvCxnSpPr>
        <p:spPr>
          <a:xfrm rot="5400000">
            <a:off x="1030372" y="4062331"/>
            <a:ext cx="1189826" cy="1133387"/>
          </a:xfrm>
          <a:prstGeom prst="curvedConnector4">
            <a:avLst>
              <a:gd name="adj1" fmla="val 30599"/>
              <a:gd name="adj2" fmla="val 12017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Connector: Curved 31">
            <a:extLst>
              <a:ext uri="{FF2B5EF4-FFF2-40B4-BE49-F238E27FC236}">
                <a16:creationId xmlns:a16="http://schemas.microsoft.com/office/drawing/2014/main" id="{C1C35EF6-B727-190E-CCDA-209DDDE0AFA0}"/>
              </a:ext>
            </a:extLst>
          </p:cNvPr>
          <p:cNvCxnSpPr>
            <a:cxnSpLocks/>
            <a:stCxn id="15" idx="2"/>
            <a:endCxn id="16" idx="0"/>
          </p:cNvCxnSpPr>
          <p:nvPr/>
        </p:nvCxnSpPr>
        <p:spPr>
          <a:xfrm rot="5400000">
            <a:off x="9245254" y="4096272"/>
            <a:ext cx="695261" cy="587711"/>
          </a:xfrm>
          <a:prstGeom prst="curved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pic>
        <p:nvPicPr>
          <p:cNvPr id="18" name="Audio 17">
            <a:hlinkClick r:id="" action="ppaction://media"/>
            <a:extLst>
              <a:ext uri="{FF2B5EF4-FFF2-40B4-BE49-F238E27FC236}">
                <a16:creationId xmlns:a16="http://schemas.microsoft.com/office/drawing/2014/main" id="{2671E9C7-C2DF-D445-4CD7-EAAF9A8BB7E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39799154"/>
      </p:ext>
    </p:extLst>
  </p:cSld>
  <p:clrMapOvr>
    <a:masterClrMapping/>
  </p:clrMapOvr>
  <mc:AlternateContent xmlns:mc="http://schemas.openxmlformats.org/markup-compatibility/2006" xmlns:p14="http://schemas.microsoft.com/office/powerpoint/2010/main">
    <mc:Choice Requires="p14">
      <p:transition spd="slow" p14:dur="2000" advTm="35725"/>
    </mc:Choice>
    <mc:Fallback xmlns="">
      <p:transition spd="slow" advTm="35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dirty="0"/>
              <a:t>Demonstration</a:t>
            </a: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1767114" cy="365125"/>
          </a:xfrm>
        </p:spPr>
        <p:txBody>
          <a:bodyPr/>
          <a:lstStyle/>
          <a:p>
            <a:fld id="{A42FF1E2-60E5-C540-AA54-7072D5406B0B}" type="datetime1">
              <a:rPr lang="en-US" smtClean="0"/>
              <a:pPr/>
              <a:t>3/24/2023</a:t>
            </a:fld>
            <a:endParaRPr lang="en-US" dirty="0"/>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23</a:t>
            </a:fld>
            <a:endParaRPr lang="en-US" dirty="0"/>
          </a:p>
        </p:txBody>
      </p:sp>
      <p:pic>
        <p:nvPicPr>
          <p:cNvPr id="24" name="2023-03-23 22-52-52">
            <a:hlinkClick r:id="" action="ppaction://media"/>
            <a:extLst>
              <a:ext uri="{FF2B5EF4-FFF2-40B4-BE49-F238E27FC236}">
                <a16:creationId xmlns:a16="http://schemas.microsoft.com/office/drawing/2014/main" id="{1A2F24AF-6E68-4CAC-85C4-CA4224324501}"/>
              </a:ext>
            </a:extLst>
          </p:cNvPr>
          <p:cNvPicPr>
            <a:picLocks noChangeAspect="1"/>
          </p:cNvPicPr>
          <p:nvPr>
            <a:videoFile r:link="rId1"/>
            <p:extLst>
              <p:ext uri="{DAA4B4D4-6D71-4841-9C94-3DE7FCFB9230}">
                <p14:media xmlns:p14="http://schemas.microsoft.com/office/powerpoint/2010/main" r:embed="rId2">
                  <p14:trim st="10215"/>
                </p14:media>
              </p:ext>
            </p:extLst>
          </p:nvPr>
        </p:nvPicPr>
        <p:blipFill>
          <a:blip r:embed="rId4"/>
          <a:stretch>
            <a:fillRect/>
          </a:stretch>
        </p:blipFill>
        <p:spPr>
          <a:xfrm>
            <a:off x="126459" y="92075"/>
            <a:ext cx="12157615" cy="6838658"/>
          </a:xfrm>
          <a:prstGeom prst="rect">
            <a:avLst/>
          </a:prstGeom>
        </p:spPr>
      </p:pic>
    </p:spTree>
    <p:extLst>
      <p:ext uri="{BB962C8B-B14F-4D97-AF65-F5344CB8AC3E}">
        <p14:creationId xmlns:p14="http://schemas.microsoft.com/office/powerpoint/2010/main" val="2721508595"/>
      </p:ext>
    </p:extLst>
  </p:cSld>
  <p:clrMapOvr>
    <a:masterClrMapping/>
  </p:clrMapOvr>
  <mc:AlternateContent xmlns:mc="http://schemas.openxmlformats.org/markup-compatibility/2006">
    <mc:Choice xmlns:p14="http://schemas.microsoft.com/office/powerpoint/2010/main" Requires="p14">
      <p:transition spd="slow" p14:dur="2000" advTm="164161"/>
    </mc:Choice>
    <mc:Fallback>
      <p:transition spd="slow" advTm="164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2669"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extLst>
    <p:ext uri="{E180D4A7-C9FB-4DFB-919C-405C955672EB}">
      <p14:showEvtLst xmlns:p14="http://schemas.microsoft.com/office/powerpoint/2010/main">
        <p14:playEvt time="781" objId="24"/>
        <p14:stopEvt time="163472" objId="24"/>
      </p14:showEvt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90F1-529E-2762-F71F-E67182DAD6DE}"/>
              </a:ext>
            </a:extLst>
          </p:cNvPr>
          <p:cNvSpPr>
            <a:spLocks noGrp="1"/>
          </p:cNvSpPr>
          <p:nvPr>
            <p:ph type="ctrTitle"/>
          </p:nvPr>
        </p:nvSpPr>
        <p:spPr/>
        <p:txBody>
          <a:bodyPr/>
          <a:lstStyle/>
          <a:p>
            <a:r>
              <a:rPr lang="en-GB" dirty="0"/>
              <a:t>JSONTalk evaluation</a:t>
            </a:r>
          </a:p>
        </p:txBody>
      </p:sp>
      <p:sp>
        <p:nvSpPr>
          <p:cNvPr id="3" name="Subtitle 2">
            <a:extLst>
              <a:ext uri="{FF2B5EF4-FFF2-40B4-BE49-F238E27FC236}">
                <a16:creationId xmlns:a16="http://schemas.microsoft.com/office/drawing/2014/main" id="{F7B1662A-780F-DB30-A77D-937220E2E43F}"/>
              </a:ext>
            </a:extLst>
          </p:cNvPr>
          <p:cNvSpPr>
            <a:spLocks noGrp="1"/>
          </p:cNvSpPr>
          <p:nvPr>
            <p:ph type="subTitle" idx="1"/>
          </p:nvPr>
        </p:nvSpPr>
        <p:spPr/>
        <p:txBody>
          <a:bodyPr/>
          <a:lstStyle/>
          <a:p>
            <a:endParaRPr lang="en-GB" dirty="0"/>
          </a:p>
        </p:txBody>
      </p:sp>
      <p:pic>
        <p:nvPicPr>
          <p:cNvPr id="6" name="Audio 5">
            <a:hlinkClick r:id="" action="ppaction://media"/>
            <a:extLst>
              <a:ext uri="{FF2B5EF4-FFF2-40B4-BE49-F238E27FC236}">
                <a16:creationId xmlns:a16="http://schemas.microsoft.com/office/drawing/2014/main" id="{44E9ACD6-A8F5-F8C4-F298-B2E6F81211E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13903578"/>
      </p:ext>
    </p:extLst>
  </p:cSld>
  <p:clrMapOvr>
    <a:masterClrMapping/>
  </p:clrMapOvr>
  <mc:AlternateContent xmlns:mc="http://schemas.openxmlformats.org/markup-compatibility/2006" xmlns:p14="http://schemas.microsoft.com/office/powerpoint/2010/main">
    <mc:Choice Requires="p14">
      <p:transition spd="slow" p14:dur="2000" advTm="5422"/>
    </mc:Choice>
    <mc:Fallback xmlns="">
      <p:transition spd="slow" advTm="5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B5572-CAE1-6792-AE9E-F3CD9A6EE78C}"/>
              </a:ext>
            </a:extLst>
          </p:cNvPr>
          <p:cNvSpPr>
            <a:spLocks noGrp="1"/>
          </p:cNvSpPr>
          <p:nvPr>
            <p:ph type="title"/>
          </p:nvPr>
        </p:nvSpPr>
        <p:spPr/>
        <p:txBody>
          <a:bodyPr/>
          <a:lstStyle/>
          <a:p>
            <a:r>
              <a:rPr lang="en-GB" dirty="0"/>
              <a:t>Evaluation Overview</a:t>
            </a:r>
          </a:p>
        </p:txBody>
      </p:sp>
      <p:sp>
        <p:nvSpPr>
          <p:cNvPr id="4" name="Date Placeholder 3">
            <a:extLst>
              <a:ext uri="{FF2B5EF4-FFF2-40B4-BE49-F238E27FC236}">
                <a16:creationId xmlns:a16="http://schemas.microsoft.com/office/drawing/2014/main" id="{5979EC6C-4AE6-EE0A-A4D7-D99700D1E8D3}"/>
              </a:ext>
            </a:extLst>
          </p:cNvPr>
          <p:cNvSpPr>
            <a:spLocks noGrp="1"/>
          </p:cNvSpPr>
          <p:nvPr>
            <p:ph type="dt" sz="half" idx="2"/>
          </p:nvPr>
        </p:nvSpPr>
        <p:spPr/>
        <p:txBody>
          <a:bodyPr/>
          <a:lstStyle/>
          <a:p>
            <a:fld id="{7E7AB22C-8B7E-9B4A-8C65-396C3C874D86}" type="datetime1">
              <a:rPr lang="en-US" smtClean="0"/>
              <a:pPr/>
              <a:t>3/24/2023</a:t>
            </a:fld>
            <a:endParaRPr lang="en-US" dirty="0"/>
          </a:p>
        </p:txBody>
      </p:sp>
      <p:sp>
        <p:nvSpPr>
          <p:cNvPr id="6" name="Slide Number Placeholder 5">
            <a:extLst>
              <a:ext uri="{FF2B5EF4-FFF2-40B4-BE49-F238E27FC236}">
                <a16:creationId xmlns:a16="http://schemas.microsoft.com/office/drawing/2014/main" id="{670DA01D-4F68-5897-1D53-9A46B98FAE75}"/>
              </a:ext>
            </a:extLst>
          </p:cNvPr>
          <p:cNvSpPr>
            <a:spLocks noGrp="1"/>
          </p:cNvSpPr>
          <p:nvPr>
            <p:ph type="sldNum" sz="quarter" idx="4"/>
          </p:nvPr>
        </p:nvSpPr>
        <p:spPr/>
        <p:txBody>
          <a:bodyPr/>
          <a:lstStyle/>
          <a:p>
            <a:fld id="{294A09A9-5501-47C1-A89A-A340965A2BE2}" type="slidenum">
              <a:rPr lang="en-US" smtClean="0"/>
              <a:pPr/>
              <a:t>25</a:t>
            </a:fld>
            <a:endParaRPr lang="en-US" dirty="0"/>
          </a:p>
        </p:txBody>
      </p:sp>
      <p:sp>
        <p:nvSpPr>
          <p:cNvPr id="20" name="Text Placeholder 2">
            <a:extLst>
              <a:ext uri="{FF2B5EF4-FFF2-40B4-BE49-F238E27FC236}">
                <a16:creationId xmlns:a16="http://schemas.microsoft.com/office/drawing/2014/main" id="{E803E1AA-47B7-986E-88F7-9EA0B43DB9EB}"/>
              </a:ext>
            </a:extLst>
          </p:cNvPr>
          <p:cNvSpPr txBox="1">
            <a:spLocks/>
          </p:cNvSpPr>
          <p:nvPr/>
        </p:nvSpPr>
        <p:spPr>
          <a:xfrm>
            <a:off x="5132718" y="4212076"/>
            <a:ext cx="3721023" cy="3527851"/>
          </a:xfrm>
          <a:prstGeom prst="ellipse">
            <a:avLst/>
          </a:prstGeom>
          <a:solidFill>
            <a:schemeClr val="accent3">
              <a:lumMod val="40000"/>
              <a:lumOff val="60000"/>
            </a:schemeClr>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400" dirty="0"/>
              <a:t>Does JSONTalk help users identify the context of individual key-value pairs within the JSON file?</a:t>
            </a:r>
          </a:p>
        </p:txBody>
      </p:sp>
      <p:sp>
        <p:nvSpPr>
          <p:cNvPr id="18" name="Text Placeholder 2">
            <a:extLst>
              <a:ext uri="{FF2B5EF4-FFF2-40B4-BE49-F238E27FC236}">
                <a16:creationId xmlns:a16="http://schemas.microsoft.com/office/drawing/2014/main" id="{F038998E-97B8-5794-D112-19356AF43D46}"/>
              </a:ext>
            </a:extLst>
          </p:cNvPr>
          <p:cNvSpPr txBox="1">
            <a:spLocks/>
          </p:cNvSpPr>
          <p:nvPr/>
        </p:nvSpPr>
        <p:spPr>
          <a:xfrm>
            <a:off x="8834926" y="3538594"/>
            <a:ext cx="3636616" cy="3402035"/>
          </a:xfrm>
          <a:prstGeom prst="ellipse">
            <a:avLst/>
          </a:prstGeom>
          <a:solidFill>
            <a:schemeClr val="accent4">
              <a:lumMod val="60000"/>
              <a:lumOff val="40000"/>
            </a:schemeClr>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400" dirty="0"/>
              <a:t>Does JSONTalk help users identify the presence of objects with identical structure? </a:t>
            </a:r>
          </a:p>
        </p:txBody>
      </p:sp>
      <p:sp>
        <p:nvSpPr>
          <p:cNvPr id="22" name="Text Placeholder 2">
            <a:extLst>
              <a:ext uri="{FF2B5EF4-FFF2-40B4-BE49-F238E27FC236}">
                <a16:creationId xmlns:a16="http://schemas.microsoft.com/office/drawing/2014/main" id="{ACBC49FE-872A-575B-40DC-0BE4B3CF6CE8}"/>
              </a:ext>
            </a:extLst>
          </p:cNvPr>
          <p:cNvSpPr txBox="1">
            <a:spLocks/>
          </p:cNvSpPr>
          <p:nvPr/>
        </p:nvSpPr>
        <p:spPr>
          <a:xfrm>
            <a:off x="3469120" y="4124161"/>
            <a:ext cx="2099815" cy="2016094"/>
          </a:xfrm>
          <a:prstGeom prst="ellipse">
            <a:avLst/>
          </a:prstGeom>
          <a:solidFill>
            <a:schemeClr val="accent1">
              <a:lumMod val="40000"/>
              <a:lumOff val="60000"/>
            </a:schemeClr>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400" dirty="0"/>
              <a:t>Is the JSONTalk tool usable?</a:t>
            </a:r>
          </a:p>
        </p:txBody>
      </p:sp>
      <p:sp>
        <p:nvSpPr>
          <p:cNvPr id="21" name="Text Placeholder 2">
            <a:extLst>
              <a:ext uri="{FF2B5EF4-FFF2-40B4-BE49-F238E27FC236}">
                <a16:creationId xmlns:a16="http://schemas.microsoft.com/office/drawing/2014/main" id="{C3EB7196-7D7D-422B-DAFA-0E2DD2D5BD6A}"/>
              </a:ext>
            </a:extLst>
          </p:cNvPr>
          <p:cNvSpPr txBox="1">
            <a:spLocks/>
          </p:cNvSpPr>
          <p:nvPr/>
        </p:nvSpPr>
        <p:spPr>
          <a:xfrm>
            <a:off x="8287358" y="-290891"/>
            <a:ext cx="4280778" cy="4049928"/>
          </a:xfrm>
          <a:prstGeom prst="ellipse">
            <a:avLst/>
          </a:prstGeom>
          <a:solidFill>
            <a:schemeClr val="accent2">
              <a:lumMod val="75000"/>
            </a:schemeClr>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400" dirty="0"/>
              <a:t>Does JSONTalk allow users to quicker understand the structure and contents of a JSON file compared to when it is represented by a screen reader?</a:t>
            </a:r>
          </a:p>
        </p:txBody>
      </p:sp>
      <p:sp>
        <p:nvSpPr>
          <p:cNvPr id="19" name="Text Placeholder 2">
            <a:extLst>
              <a:ext uri="{FF2B5EF4-FFF2-40B4-BE49-F238E27FC236}">
                <a16:creationId xmlns:a16="http://schemas.microsoft.com/office/drawing/2014/main" id="{3C65DE40-D786-87B9-25C3-593F290D3646}"/>
              </a:ext>
            </a:extLst>
          </p:cNvPr>
          <p:cNvSpPr txBox="1">
            <a:spLocks/>
          </p:cNvSpPr>
          <p:nvPr/>
        </p:nvSpPr>
        <p:spPr>
          <a:xfrm>
            <a:off x="6234792" y="1595336"/>
            <a:ext cx="2996119" cy="2943165"/>
          </a:xfrm>
          <a:prstGeom prst="ellipse">
            <a:avLst/>
          </a:prstGeom>
          <a:solidFill>
            <a:schemeClr val="accent2"/>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400" dirty="0"/>
              <a:t>Does JSONTalk accurately represent the contents of a JSON file?</a:t>
            </a:r>
          </a:p>
        </p:txBody>
      </p:sp>
      <p:sp>
        <p:nvSpPr>
          <p:cNvPr id="24" name="TextBox 23">
            <a:extLst>
              <a:ext uri="{FF2B5EF4-FFF2-40B4-BE49-F238E27FC236}">
                <a16:creationId xmlns:a16="http://schemas.microsoft.com/office/drawing/2014/main" id="{83478249-7804-7D02-DF95-3BAFF2B5910F}"/>
              </a:ext>
            </a:extLst>
          </p:cNvPr>
          <p:cNvSpPr txBox="1"/>
          <p:nvPr/>
        </p:nvSpPr>
        <p:spPr>
          <a:xfrm>
            <a:off x="520642" y="2062058"/>
            <a:ext cx="4114800" cy="2554545"/>
          </a:xfrm>
          <a:prstGeom prst="rect">
            <a:avLst/>
          </a:prstGeom>
          <a:noFill/>
        </p:spPr>
        <p:txBody>
          <a:bodyPr wrap="square" rtlCol="0">
            <a:spAutoFit/>
          </a:bodyPr>
          <a:lstStyle/>
          <a:p>
            <a:pPr marL="285750" indent="-285750">
              <a:buFont typeface="Arial" panose="020B0604020202020204" pitchFamily="34" charset="0"/>
              <a:buChar char="•"/>
            </a:pPr>
            <a:r>
              <a:rPr lang="en-GB" sz="3200" dirty="0"/>
              <a:t>Between subjects A/B testing design</a:t>
            </a:r>
          </a:p>
          <a:p>
            <a:pPr marL="285750" indent="-285750">
              <a:buFont typeface="Arial" panose="020B0604020202020204" pitchFamily="34" charset="0"/>
              <a:buChar char="•"/>
            </a:pPr>
            <a:r>
              <a:rPr lang="en-GB" sz="3200" dirty="0"/>
              <a:t>5 research questions</a:t>
            </a:r>
          </a:p>
          <a:p>
            <a:pPr marL="285750" indent="-285750">
              <a:buFont typeface="Arial" panose="020B0604020202020204" pitchFamily="34" charset="0"/>
              <a:buChar char="•"/>
            </a:pPr>
            <a:r>
              <a:rPr lang="en-GB" sz="3200" dirty="0"/>
              <a:t>40 participants</a:t>
            </a:r>
          </a:p>
          <a:p>
            <a:pPr marL="285750" indent="-285750">
              <a:buFont typeface="Arial" panose="020B0604020202020204" pitchFamily="34" charset="0"/>
              <a:buChar char="•"/>
            </a:pPr>
            <a:r>
              <a:rPr lang="en-GB" sz="3200" dirty="0"/>
              <a:t>Run remotely</a:t>
            </a:r>
          </a:p>
        </p:txBody>
      </p:sp>
      <p:pic>
        <p:nvPicPr>
          <p:cNvPr id="26" name="Audio 25">
            <a:hlinkClick r:id="" action="ppaction://media"/>
            <a:extLst>
              <a:ext uri="{FF2B5EF4-FFF2-40B4-BE49-F238E27FC236}">
                <a16:creationId xmlns:a16="http://schemas.microsoft.com/office/drawing/2014/main" id="{AA45CF50-22DF-4A26-B770-8C574023CEB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55600448"/>
      </p:ext>
    </p:extLst>
  </p:cSld>
  <p:clrMapOvr>
    <a:masterClrMapping/>
  </p:clrMapOvr>
  <mc:AlternateContent xmlns:mc="http://schemas.openxmlformats.org/markup-compatibility/2006" xmlns:p14="http://schemas.microsoft.com/office/powerpoint/2010/main">
    <mc:Choice Requires="p14">
      <p:transition spd="slow" p14:dur="2000" advTm="41490"/>
    </mc:Choice>
    <mc:Fallback xmlns="">
      <p:transition spd="slow" advTm="41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92B7B-319B-D443-E3D3-D4593870C95C}"/>
              </a:ext>
            </a:extLst>
          </p:cNvPr>
          <p:cNvSpPr>
            <a:spLocks noGrp="1"/>
          </p:cNvSpPr>
          <p:nvPr>
            <p:ph type="title"/>
          </p:nvPr>
        </p:nvSpPr>
        <p:spPr>
          <a:xfrm>
            <a:off x="972938" y="231173"/>
            <a:ext cx="9779183" cy="1325563"/>
          </a:xfrm>
        </p:spPr>
        <p:txBody>
          <a:bodyPr/>
          <a:lstStyle/>
          <a:p>
            <a:r>
              <a:rPr lang="en-GB" dirty="0"/>
              <a:t>Question Breakdown</a:t>
            </a:r>
          </a:p>
        </p:txBody>
      </p:sp>
      <p:sp>
        <p:nvSpPr>
          <p:cNvPr id="3" name="Content Placeholder 2">
            <a:extLst>
              <a:ext uri="{FF2B5EF4-FFF2-40B4-BE49-F238E27FC236}">
                <a16:creationId xmlns:a16="http://schemas.microsoft.com/office/drawing/2014/main" id="{9D0F50AE-E3A3-6F98-8F9C-F3FB1F44DBD2}"/>
              </a:ext>
            </a:extLst>
          </p:cNvPr>
          <p:cNvSpPr>
            <a:spLocks noGrp="1"/>
          </p:cNvSpPr>
          <p:nvPr>
            <p:ph idx="1"/>
          </p:nvPr>
        </p:nvSpPr>
        <p:spPr>
          <a:xfrm>
            <a:off x="972939" y="1864109"/>
            <a:ext cx="9779182" cy="3877495"/>
          </a:xfrm>
        </p:spPr>
        <p:txBody>
          <a:bodyPr/>
          <a:lstStyle/>
          <a:p>
            <a:pPr marL="514350" indent="-514350">
              <a:buAutoNum type="arabicPeriod"/>
            </a:pPr>
            <a:r>
              <a:rPr lang="en-GB" dirty="0"/>
              <a:t>Questions about written JSON</a:t>
            </a:r>
          </a:p>
          <a:p>
            <a:pPr marL="971550" lvl="1" indent="-514350">
              <a:buAutoNum type="arabicPeriod"/>
            </a:pPr>
            <a:r>
              <a:rPr lang="en-GB" dirty="0"/>
              <a:t>Depth based question</a:t>
            </a:r>
          </a:p>
          <a:p>
            <a:pPr marL="971550" lvl="1" indent="-514350">
              <a:buAutoNum type="arabicPeriod"/>
            </a:pPr>
            <a:r>
              <a:rPr lang="en-GB" dirty="0"/>
              <a:t>Identical object identification</a:t>
            </a:r>
          </a:p>
          <a:p>
            <a:pPr marL="514350" indent="-514350">
              <a:buAutoNum type="arabicPeriod"/>
            </a:pPr>
            <a:r>
              <a:rPr lang="en-GB" dirty="0"/>
              <a:t>Rewrite JSON file</a:t>
            </a:r>
          </a:p>
          <a:p>
            <a:pPr marL="514350" indent="-514350">
              <a:buAutoNum type="arabicPeriod"/>
            </a:pPr>
            <a:r>
              <a:rPr lang="en-GB" dirty="0"/>
              <a:t>Questions about spoken JSON</a:t>
            </a:r>
          </a:p>
          <a:p>
            <a:pPr marL="971550" lvl="1" indent="-514350">
              <a:buAutoNum type="arabicPeriod"/>
            </a:pPr>
            <a:r>
              <a:rPr lang="en-GB" dirty="0"/>
              <a:t>Depth based question</a:t>
            </a:r>
          </a:p>
          <a:p>
            <a:pPr marL="971550" lvl="1" indent="-514350">
              <a:buAutoNum type="arabicPeriod"/>
            </a:pPr>
            <a:r>
              <a:rPr lang="en-GB" dirty="0"/>
              <a:t>Identical object identification</a:t>
            </a:r>
          </a:p>
          <a:p>
            <a:pPr marL="514350" indent="-514350">
              <a:buAutoNum type="arabicPeriod"/>
            </a:pPr>
            <a:r>
              <a:rPr lang="en-GB" dirty="0"/>
              <a:t>SUS questionnaire (only for group using the tool)</a:t>
            </a:r>
          </a:p>
        </p:txBody>
      </p:sp>
      <p:sp>
        <p:nvSpPr>
          <p:cNvPr id="4" name="Date Placeholder 3">
            <a:extLst>
              <a:ext uri="{FF2B5EF4-FFF2-40B4-BE49-F238E27FC236}">
                <a16:creationId xmlns:a16="http://schemas.microsoft.com/office/drawing/2014/main" id="{F142EF5C-6BF1-EA77-4D17-609BBF1A6178}"/>
              </a:ext>
            </a:extLst>
          </p:cNvPr>
          <p:cNvSpPr>
            <a:spLocks noGrp="1"/>
          </p:cNvSpPr>
          <p:nvPr>
            <p:ph type="dt" sz="half" idx="2"/>
          </p:nvPr>
        </p:nvSpPr>
        <p:spPr/>
        <p:txBody>
          <a:bodyPr/>
          <a:lstStyle/>
          <a:p>
            <a:fld id="{DD9C8446-696E-6942-B6C8-CC9CAD0B34E0}" type="datetime1">
              <a:rPr lang="en-US" smtClean="0"/>
              <a:pPr/>
              <a:t>3/24/2023</a:t>
            </a:fld>
            <a:endParaRPr lang="en-US" dirty="0"/>
          </a:p>
        </p:txBody>
      </p:sp>
      <p:sp>
        <p:nvSpPr>
          <p:cNvPr id="6" name="Slide Number Placeholder 5">
            <a:extLst>
              <a:ext uri="{FF2B5EF4-FFF2-40B4-BE49-F238E27FC236}">
                <a16:creationId xmlns:a16="http://schemas.microsoft.com/office/drawing/2014/main" id="{9DF4D4B9-AA5A-B293-B86C-C2B27A2A0F3C}"/>
              </a:ext>
            </a:extLst>
          </p:cNvPr>
          <p:cNvSpPr>
            <a:spLocks noGrp="1"/>
          </p:cNvSpPr>
          <p:nvPr>
            <p:ph type="sldNum" sz="quarter" idx="4"/>
          </p:nvPr>
        </p:nvSpPr>
        <p:spPr/>
        <p:txBody>
          <a:bodyPr/>
          <a:lstStyle/>
          <a:p>
            <a:fld id="{294A09A9-5501-47C1-A89A-A340965A2BE2}" type="slidenum">
              <a:rPr lang="en-US" smtClean="0"/>
              <a:pPr/>
              <a:t>26</a:t>
            </a:fld>
            <a:endParaRPr lang="en-US" dirty="0"/>
          </a:p>
        </p:txBody>
      </p:sp>
      <p:pic>
        <p:nvPicPr>
          <p:cNvPr id="8" name="Audio 7">
            <a:hlinkClick r:id="" action="ppaction://media"/>
            <a:extLst>
              <a:ext uri="{FF2B5EF4-FFF2-40B4-BE49-F238E27FC236}">
                <a16:creationId xmlns:a16="http://schemas.microsoft.com/office/drawing/2014/main" id="{E94B57F8-1939-84D1-7FCE-B2C6E7AC9A5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46352966"/>
      </p:ext>
    </p:extLst>
  </p:cSld>
  <p:clrMapOvr>
    <a:masterClrMapping/>
  </p:clrMapOvr>
  <mc:AlternateContent xmlns:mc="http://schemas.openxmlformats.org/markup-compatibility/2006" xmlns:p14="http://schemas.microsoft.com/office/powerpoint/2010/main">
    <mc:Choice Requires="p14">
      <p:transition spd="slow" p14:dur="2000" advTm="59145"/>
    </mc:Choice>
    <mc:Fallback xmlns="">
      <p:transition spd="slow" advTm="59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92B7B-319B-D443-E3D3-D4593870C95C}"/>
              </a:ext>
            </a:extLst>
          </p:cNvPr>
          <p:cNvSpPr>
            <a:spLocks noGrp="1"/>
          </p:cNvSpPr>
          <p:nvPr>
            <p:ph type="title"/>
          </p:nvPr>
        </p:nvSpPr>
        <p:spPr>
          <a:xfrm>
            <a:off x="972938" y="231173"/>
            <a:ext cx="9779183" cy="1325563"/>
          </a:xfrm>
        </p:spPr>
        <p:txBody>
          <a:bodyPr/>
          <a:lstStyle/>
          <a:p>
            <a:r>
              <a:rPr lang="en-GB" dirty="0"/>
              <a:t>What we measured</a:t>
            </a:r>
          </a:p>
        </p:txBody>
      </p:sp>
      <p:sp>
        <p:nvSpPr>
          <p:cNvPr id="3" name="Content Placeholder 2">
            <a:extLst>
              <a:ext uri="{FF2B5EF4-FFF2-40B4-BE49-F238E27FC236}">
                <a16:creationId xmlns:a16="http://schemas.microsoft.com/office/drawing/2014/main" id="{9D0F50AE-E3A3-6F98-8F9C-F3FB1F44DBD2}"/>
              </a:ext>
            </a:extLst>
          </p:cNvPr>
          <p:cNvSpPr>
            <a:spLocks noGrp="1"/>
          </p:cNvSpPr>
          <p:nvPr>
            <p:ph idx="1"/>
          </p:nvPr>
        </p:nvSpPr>
        <p:spPr>
          <a:xfrm>
            <a:off x="972939" y="1864109"/>
            <a:ext cx="9779182" cy="3877495"/>
          </a:xfrm>
        </p:spPr>
        <p:txBody>
          <a:bodyPr/>
          <a:lstStyle/>
          <a:p>
            <a:pPr marL="514350" indent="-514350">
              <a:buAutoNum type="arabicPeriod"/>
            </a:pPr>
            <a:r>
              <a:rPr lang="en-GB" dirty="0">
                <a:solidFill>
                  <a:schemeClr val="accent3"/>
                </a:solidFill>
              </a:rPr>
              <a:t>Questions about written JSON: </a:t>
            </a:r>
            <a:r>
              <a:rPr lang="en-GB" b="1" dirty="0"/>
              <a:t>Accuracy rate and timing</a:t>
            </a:r>
          </a:p>
          <a:p>
            <a:pPr marL="971550" lvl="1" indent="-514350">
              <a:buAutoNum type="arabicPeriod"/>
            </a:pPr>
            <a:r>
              <a:rPr lang="en-GB" dirty="0">
                <a:solidFill>
                  <a:schemeClr val="accent3"/>
                </a:solidFill>
              </a:rPr>
              <a:t>Depth based question</a:t>
            </a:r>
          </a:p>
          <a:p>
            <a:pPr marL="971550" lvl="1" indent="-514350">
              <a:buAutoNum type="arabicPeriod"/>
            </a:pPr>
            <a:r>
              <a:rPr lang="en-GB" dirty="0">
                <a:solidFill>
                  <a:schemeClr val="accent3"/>
                </a:solidFill>
              </a:rPr>
              <a:t>Identical object identification</a:t>
            </a:r>
          </a:p>
          <a:p>
            <a:pPr marL="514350" indent="-514350">
              <a:buAutoNum type="arabicPeriod"/>
            </a:pPr>
            <a:r>
              <a:rPr lang="en-GB" dirty="0">
                <a:solidFill>
                  <a:schemeClr val="accent3"/>
                </a:solidFill>
              </a:rPr>
              <a:t>Rewrite JSON file:</a:t>
            </a:r>
            <a:r>
              <a:rPr lang="en-GB" dirty="0"/>
              <a:t> </a:t>
            </a:r>
            <a:r>
              <a:rPr lang="en-GB" b="1" dirty="0"/>
              <a:t>Accuracy rate and timing</a:t>
            </a:r>
          </a:p>
          <a:p>
            <a:pPr marL="514350" indent="-514350">
              <a:buAutoNum type="arabicPeriod"/>
            </a:pPr>
            <a:r>
              <a:rPr lang="en-GB" dirty="0">
                <a:solidFill>
                  <a:schemeClr val="accent3"/>
                </a:solidFill>
              </a:rPr>
              <a:t>Questions about spoken JSON: </a:t>
            </a:r>
            <a:r>
              <a:rPr lang="en-GB" b="1" dirty="0"/>
              <a:t>Accuracy rate and timing</a:t>
            </a:r>
          </a:p>
          <a:p>
            <a:pPr marL="971550" lvl="1" indent="-514350">
              <a:buAutoNum type="arabicPeriod"/>
            </a:pPr>
            <a:r>
              <a:rPr lang="en-GB" dirty="0">
                <a:solidFill>
                  <a:schemeClr val="accent3"/>
                </a:solidFill>
              </a:rPr>
              <a:t>Depth based question</a:t>
            </a:r>
          </a:p>
          <a:p>
            <a:pPr marL="971550" lvl="1" indent="-514350">
              <a:buAutoNum type="arabicPeriod"/>
            </a:pPr>
            <a:r>
              <a:rPr lang="en-GB" dirty="0">
                <a:solidFill>
                  <a:schemeClr val="accent3"/>
                </a:solidFill>
              </a:rPr>
              <a:t>Identical object identification</a:t>
            </a:r>
          </a:p>
          <a:p>
            <a:pPr marL="514350" indent="-514350">
              <a:buAutoNum type="arabicPeriod"/>
            </a:pPr>
            <a:r>
              <a:rPr lang="en-GB" dirty="0">
                <a:solidFill>
                  <a:schemeClr val="accent3"/>
                </a:solidFill>
              </a:rPr>
              <a:t>SUS questionnaire (only for group using the tool): </a:t>
            </a:r>
            <a:r>
              <a:rPr lang="en-GB" b="1" dirty="0"/>
              <a:t>Calculated the SUS score</a:t>
            </a:r>
          </a:p>
        </p:txBody>
      </p:sp>
      <p:sp>
        <p:nvSpPr>
          <p:cNvPr id="4" name="Date Placeholder 3">
            <a:extLst>
              <a:ext uri="{FF2B5EF4-FFF2-40B4-BE49-F238E27FC236}">
                <a16:creationId xmlns:a16="http://schemas.microsoft.com/office/drawing/2014/main" id="{F142EF5C-6BF1-EA77-4D17-609BBF1A6178}"/>
              </a:ext>
            </a:extLst>
          </p:cNvPr>
          <p:cNvSpPr>
            <a:spLocks noGrp="1"/>
          </p:cNvSpPr>
          <p:nvPr>
            <p:ph type="dt" sz="half" idx="2"/>
          </p:nvPr>
        </p:nvSpPr>
        <p:spPr/>
        <p:txBody>
          <a:bodyPr/>
          <a:lstStyle/>
          <a:p>
            <a:fld id="{DD9C8446-696E-6942-B6C8-CC9CAD0B34E0}" type="datetime1">
              <a:rPr lang="en-US" smtClean="0"/>
              <a:pPr/>
              <a:t>3/24/2023</a:t>
            </a:fld>
            <a:endParaRPr lang="en-US" dirty="0"/>
          </a:p>
        </p:txBody>
      </p:sp>
      <p:sp>
        <p:nvSpPr>
          <p:cNvPr id="6" name="Slide Number Placeholder 5">
            <a:extLst>
              <a:ext uri="{FF2B5EF4-FFF2-40B4-BE49-F238E27FC236}">
                <a16:creationId xmlns:a16="http://schemas.microsoft.com/office/drawing/2014/main" id="{9DF4D4B9-AA5A-B293-B86C-C2B27A2A0F3C}"/>
              </a:ext>
            </a:extLst>
          </p:cNvPr>
          <p:cNvSpPr>
            <a:spLocks noGrp="1"/>
          </p:cNvSpPr>
          <p:nvPr>
            <p:ph type="sldNum" sz="quarter" idx="4"/>
          </p:nvPr>
        </p:nvSpPr>
        <p:spPr/>
        <p:txBody>
          <a:bodyPr/>
          <a:lstStyle/>
          <a:p>
            <a:fld id="{294A09A9-5501-47C1-A89A-A340965A2BE2}" type="slidenum">
              <a:rPr lang="en-US" smtClean="0"/>
              <a:pPr/>
              <a:t>27</a:t>
            </a:fld>
            <a:endParaRPr lang="en-US" dirty="0"/>
          </a:p>
        </p:txBody>
      </p:sp>
      <p:pic>
        <p:nvPicPr>
          <p:cNvPr id="8" name="Audio 7">
            <a:hlinkClick r:id="" action="ppaction://media"/>
            <a:extLst>
              <a:ext uri="{FF2B5EF4-FFF2-40B4-BE49-F238E27FC236}">
                <a16:creationId xmlns:a16="http://schemas.microsoft.com/office/drawing/2014/main" id="{FB2FE179-D5A2-224E-093C-C67EA4B2F0D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34970338"/>
      </p:ext>
    </p:extLst>
  </p:cSld>
  <p:clrMapOvr>
    <a:masterClrMapping/>
  </p:clrMapOvr>
  <mc:AlternateContent xmlns:mc="http://schemas.openxmlformats.org/markup-compatibility/2006" xmlns:p14="http://schemas.microsoft.com/office/powerpoint/2010/main">
    <mc:Choice Requires="p14">
      <p:transition spd="slow" p14:dur="2000" advTm="25519"/>
    </mc:Choice>
    <mc:Fallback xmlns="">
      <p:transition spd="slow" advTm="25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0A11-32BB-9DAE-FA0B-9A77527E26F0}"/>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3EB1C081-42CD-B1E1-422D-96B97AA08A00}"/>
              </a:ext>
            </a:extLst>
          </p:cNvPr>
          <p:cNvSpPr>
            <a:spLocks noGrp="1"/>
          </p:cNvSpPr>
          <p:nvPr>
            <p:ph idx="1"/>
          </p:nvPr>
        </p:nvSpPr>
        <p:spPr/>
        <p:txBody>
          <a:bodyPr/>
          <a:lstStyle/>
          <a:p>
            <a:pPr marL="457200" indent="-457200" algn="l" rtl="0">
              <a:buFont typeface="Wingdings" panose="05000000000000000000" pitchFamily="2" charset="2"/>
              <a:buChar char="ü"/>
            </a:pPr>
            <a:r>
              <a:rPr lang="en-GB" sz="2400" dirty="0">
                <a:effectLst/>
                <a:latin typeface="Arial" panose="020B0604020202020204" pitchFamily="34" charset="0"/>
              </a:rPr>
              <a:t>The JSONTalk tool can help users </a:t>
            </a:r>
            <a:r>
              <a:rPr lang="en-GB" sz="2400" b="1" dirty="0">
                <a:effectLst/>
                <a:latin typeface="Arial" panose="020B0604020202020204" pitchFamily="34" charset="0"/>
              </a:rPr>
              <a:t>better understand the depth </a:t>
            </a:r>
            <a:r>
              <a:rPr lang="en-GB" sz="2400" dirty="0">
                <a:effectLst/>
                <a:latin typeface="Arial" panose="020B0604020202020204" pitchFamily="34" charset="0"/>
              </a:rPr>
              <a:t>of elements within JSON files compared to just using a screen reader.</a:t>
            </a:r>
          </a:p>
          <a:p>
            <a:pPr marL="457200" indent="-457200">
              <a:buFont typeface="Wingdings" panose="05000000000000000000" pitchFamily="2" charset="2"/>
              <a:buChar char="ü"/>
            </a:pPr>
            <a:r>
              <a:rPr lang="en-GB" sz="2400" dirty="0">
                <a:effectLst/>
                <a:latin typeface="Arial" panose="020B0604020202020204" pitchFamily="34" charset="0"/>
              </a:rPr>
              <a:t>The JSONTalk tool allows for users to </a:t>
            </a:r>
            <a:r>
              <a:rPr lang="en-GB" sz="2400" b="1" dirty="0">
                <a:effectLst/>
                <a:latin typeface="Arial" panose="020B0604020202020204" pitchFamily="34" charset="0"/>
              </a:rPr>
              <a:t>more quickly and accurately decipher a JSON file</a:t>
            </a:r>
            <a:r>
              <a:rPr lang="en-GB" sz="2400" dirty="0">
                <a:effectLst/>
                <a:latin typeface="Arial" panose="020B0604020202020204" pitchFamily="34" charset="0"/>
              </a:rPr>
              <a:t>, compared to users using a screen reader.</a:t>
            </a:r>
            <a:endParaRPr lang="en-GB" sz="2400" dirty="0">
              <a:latin typeface="Arial" panose="020B0604020202020204" pitchFamily="34" charset="0"/>
            </a:endParaRPr>
          </a:p>
          <a:p>
            <a:pPr marL="457200" indent="-457200" algn="l" rtl="0">
              <a:buFont typeface="Wingdings" panose="05000000000000000000" pitchFamily="2" charset="2"/>
              <a:buChar char="Ø"/>
            </a:pPr>
            <a:r>
              <a:rPr lang="en-GB" sz="2400" dirty="0">
                <a:effectLst/>
                <a:latin typeface="Arial" panose="020B0604020202020204" pitchFamily="34" charset="0"/>
              </a:rPr>
              <a:t>More work needs to be done for the JSONTalk tool to give users a </a:t>
            </a:r>
            <a:r>
              <a:rPr lang="en-GB" sz="2400" b="1" dirty="0">
                <a:effectLst/>
                <a:latin typeface="Arial" panose="020B0604020202020204" pitchFamily="34" charset="0"/>
              </a:rPr>
              <a:t>better overview of identical objects </a:t>
            </a:r>
            <a:r>
              <a:rPr lang="en-GB" sz="2400" dirty="0">
                <a:effectLst/>
                <a:latin typeface="Arial" panose="020B0604020202020204" pitchFamily="34" charset="0"/>
              </a:rPr>
              <a:t>within JSON files.</a:t>
            </a:r>
            <a:endParaRPr lang="en-GB" sz="2400" dirty="0">
              <a:latin typeface="Arial" panose="020B0604020202020204" pitchFamily="34" charset="0"/>
            </a:endParaRPr>
          </a:p>
          <a:p>
            <a:pPr marL="457200" indent="-457200" algn="l" rtl="0">
              <a:buFont typeface="Wingdings" panose="05000000000000000000" pitchFamily="2" charset="2"/>
              <a:buChar char="Ø"/>
            </a:pPr>
            <a:r>
              <a:rPr lang="en-GB" sz="2400" dirty="0">
                <a:effectLst/>
                <a:latin typeface="Arial" panose="020B0604020202020204" pitchFamily="34" charset="0"/>
              </a:rPr>
              <a:t>More work needs to be done to improve the </a:t>
            </a:r>
            <a:r>
              <a:rPr lang="en-GB" sz="2400" b="1" dirty="0">
                <a:effectLst/>
                <a:latin typeface="Arial" panose="020B0604020202020204" pitchFamily="34" charset="0"/>
              </a:rPr>
              <a:t>usability</a:t>
            </a:r>
            <a:r>
              <a:rPr lang="en-GB" sz="2400" dirty="0">
                <a:effectLst/>
                <a:latin typeface="Arial" panose="020B0604020202020204" pitchFamily="34" charset="0"/>
              </a:rPr>
              <a:t> of the tool</a:t>
            </a:r>
          </a:p>
          <a:p>
            <a:pPr algn="l" rtl="0"/>
            <a:endParaRPr lang="en-GB" dirty="0">
              <a:effectLst/>
            </a:endParaRPr>
          </a:p>
          <a:p>
            <a:br>
              <a:rPr lang="en-GB" b="0" i="0" dirty="0">
                <a:solidFill>
                  <a:srgbClr val="5D6879"/>
                </a:solidFill>
                <a:effectLst/>
                <a:latin typeface="Lato" panose="020F0502020204030203" pitchFamily="34" charset="0"/>
              </a:rPr>
            </a:br>
            <a:endParaRPr lang="en-GB" dirty="0"/>
          </a:p>
        </p:txBody>
      </p:sp>
      <p:sp>
        <p:nvSpPr>
          <p:cNvPr id="4" name="Date Placeholder 3">
            <a:extLst>
              <a:ext uri="{FF2B5EF4-FFF2-40B4-BE49-F238E27FC236}">
                <a16:creationId xmlns:a16="http://schemas.microsoft.com/office/drawing/2014/main" id="{D0F966C0-A645-C43F-EE16-61AB56A15C6F}"/>
              </a:ext>
            </a:extLst>
          </p:cNvPr>
          <p:cNvSpPr>
            <a:spLocks noGrp="1"/>
          </p:cNvSpPr>
          <p:nvPr>
            <p:ph type="dt" sz="half" idx="2"/>
          </p:nvPr>
        </p:nvSpPr>
        <p:spPr/>
        <p:txBody>
          <a:bodyPr/>
          <a:lstStyle/>
          <a:p>
            <a:fld id="{DD9C8446-696E-6942-B6C8-CC9CAD0B34E0}" type="datetime1">
              <a:rPr lang="en-US" smtClean="0"/>
              <a:pPr/>
              <a:t>3/24/2023</a:t>
            </a:fld>
            <a:endParaRPr lang="en-US" dirty="0"/>
          </a:p>
        </p:txBody>
      </p:sp>
      <p:sp>
        <p:nvSpPr>
          <p:cNvPr id="6" name="Slide Number Placeholder 5">
            <a:extLst>
              <a:ext uri="{FF2B5EF4-FFF2-40B4-BE49-F238E27FC236}">
                <a16:creationId xmlns:a16="http://schemas.microsoft.com/office/drawing/2014/main" id="{6C2334F7-6405-17B7-C918-A119E300B452}"/>
              </a:ext>
            </a:extLst>
          </p:cNvPr>
          <p:cNvSpPr>
            <a:spLocks noGrp="1"/>
          </p:cNvSpPr>
          <p:nvPr>
            <p:ph type="sldNum" sz="quarter" idx="4"/>
          </p:nvPr>
        </p:nvSpPr>
        <p:spPr/>
        <p:txBody>
          <a:bodyPr/>
          <a:lstStyle/>
          <a:p>
            <a:fld id="{294A09A9-5501-47C1-A89A-A340965A2BE2}" type="slidenum">
              <a:rPr lang="en-US" smtClean="0"/>
              <a:pPr/>
              <a:t>28</a:t>
            </a:fld>
            <a:endParaRPr lang="en-US" dirty="0"/>
          </a:p>
        </p:txBody>
      </p:sp>
      <p:pic>
        <p:nvPicPr>
          <p:cNvPr id="16" name="Audio 15">
            <a:hlinkClick r:id="" action="ppaction://media"/>
            <a:extLst>
              <a:ext uri="{FF2B5EF4-FFF2-40B4-BE49-F238E27FC236}">
                <a16:creationId xmlns:a16="http://schemas.microsoft.com/office/drawing/2014/main" id="{AB58C463-1BF4-B13C-E4C5-6223259E152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82153290"/>
      </p:ext>
    </p:extLst>
  </p:cSld>
  <p:clrMapOvr>
    <a:masterClrMapping/>
  </p:clrMapOvr>
  <mc:AlternateContent xmlns:mc="http://schemas.openxmlformats.org/markup-compatibility/2006" xmlns:p14="http://schemas.microsoft.com/office/powerpoint/2010/main">
    <mc:Choice Requires="p14">
      <p:transition spd="slow" p14:dur="2000" advTm="22167"/>
    </mc:Choice>
    <mc:Fallback xmlns="">
      <p:transition spd="slow" advTm="22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r>
              <a:rPr lang="en-US" dirty="0"/>
              <a:t>Thank you for watching!</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1167493" y="3602038"/>
            <a:ext cx="6810437" cy="2247219"/>
          </a:xfrm>
        </p:spPr>
        <p:txBody>
          <a:bodyPr>
            <a:normAutofit fontScale="92500" lnSpcReduction="10000"/>
          </a:bodyPr>
          <a:lstStyle/>
          <a:p>
            <a:r>
              <a:rPr lang="en-US" dirty="0"/>
              <a:t>Contact details:</a:t>
            </a:r>
          </a:p>
          <a:p>
            <a:r>
              <a:rPr lang="en-US" dirty="0"/>
              <a:t>Holly Hewitt</a:t>
            </a:r>
          </a:p>
          <a:p>
            <a:r>
              <a:rPr lang="en-US" dirty="0">
                <a:hlinkClick r:id="rId5"/>
              </a:rPr>
              <a:t>2463548h@student.gla.ac.uk</a:t>
            </a:r>
            <a:endParaRPr lang="en-US" dirty="0"/>
          </a:p>
          <a:p>
            <a:r>
              <a:rPr lang="en-US" dirty="0"/>
              <a:t>JSONTalk repository:</a:t>
            </a:r>
          </a:p>
          <a:p>
            <a:r>
              <a:rPr lang="en-US" dirty="0">
                <a:hlinkClick r:id="rId6"/>
              </a:rPr>
              <a:t>https://github.com/holly-hewitt/JSONTalk</a:t>
            </a:r>
            <a:endParaRPr lang="en-US" dirty="0"/>
          </a:p>
          <a:p>
            <a:endParaRPr lang="en-US" dirty="0"/>
          </a:p>
        </p:txBody>
      </p:sp>
      <p:pic>
        <p:nvPicPr>
          <p:cNvPr id="6" name="Audio 5">
            <a:hlinkClick r:id="" action="ppaction://media"/>
            <a:extLst>
              <a:ext uri="{FF2B5EF4-FFF2-40B4-BE49-F238E27FC236}">
                <a16:creationId xmlns:a16="http://schemas.microsoft.com/office/drawing/2014/main" id="{9ED5F5E8-A277-4EA0-B1CF-343F4D6EDF3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26184573"/>
      </p:ext>
    </p:extLst>
  </p:cSld>
  <p:clrMapOvr>
    <a:masterClrMapping/>
  </p:clrMapOvr>
  <mc:AlternateContent xmlns:mc="http://schemas.openxmlformats.org/markup-compatibility/2006" xmlns:p14="http://schemas.microsoft.com/office/powerpoint/2010/main">
    <mc:Choice Requires="p14">
      <p:transition spd="slow" p14:dur="2000" advTm="10343"/>
    </mc:Choice>
    <mc:Fallback xmlns="">
      <p:transition spd="slow" advTm="10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6FAA7-D0BF-6592-0EDB-3C1D2CFF0EE7}"/>
              </a:ext>
            </a:extLst>
          </p:cNvPr>
          <p:cNvSpPr>
            <a:spLocks noGrp="1"/>
          </p:cNvSpPr>
          <p:nvPr>
            <p:ph type="title"/>
          </p:nvPr>
        </p:nvSpPr>
        <p:spPr/>
        <p:txBody>
          <a:bodyPr/>
          <a:lstStyle/>
          <a:p>
            <a:r>
              <a:rPr lang="en-GB" dirty="0"/>
              <a:t>JSONTalk</a:t>
            </a:r>
          </a:p>
        </p:txBody>
      </p:sp>
      <p:sp>
        <p:nvSpPr>
          <p:cNvPr id="3" name="Content Placeholder 2">
            <a:extLst>
              <a:ext uri="{FF2B5EF4-FFF2-40B4-BE49-F238E27FC236}">
                <a16:creationId xmlns:a16="http://schemas.microsoft.com/office/drawing/2014/main" id="{8C58DB73-FDD7-F0A7-C64E-A6B7F1B4AE5F}"/>
              </a:ext>
            </a:extLst>
          </p:cNvPr>
          <p:cNvSpPr>
            <a:spLocks noGrp="1"/>
          </p:cNvSpPr>
          <p:nvPr>
            <p:ph idx="1"/>
          </p:nvPr>
        </p:nvSpPr>
        <p:spPr>
          <a:xfrm>
            <a:off x="1167493" y="2087564"/>
            <a:ext cx="9779182" cy="525008"/>
          </a:xfrm>
        </p:spPr>
        <p:txBody>
          <a:bodyPr/>
          <a:lstStyle/>
          <a:p>
            <a:r>
              <a:rPr lang="en-GB" dirty="0"/>
              <a:t>Built and evaluated JSONTalk: A JSON summarising tool</a:t>
            </a:r>
          </a:p>
        </p:txBody>
      </p:sp>
      <p:sp>
        <p:nvSpPr>
          <p:cNvPr id="4" name="Date Placeholder 3">
            <a:extLst>
              <a:ext uri="{FF2B5EF4-FFF2-40B4-BE49-F238E27FC236}">
                <a16:creationId xmlns:a16="http://schemas.microsoft.com/office/drawing/2014/main" id="{79820B2C-3F10-5B39-9D5A-01371BD0D0F4}"/>
              </a:ext>
            </a:extLst>
          </p:cNvPr>
          <p:cNvSpPr>
            <a:spLocks noGrp="1"/>
          </p:cNvSpPr>
          <p:nvPr>
            <p:ph type="dt" sz="half" idx="2"/>
          </p:nvPr>
        </p:nvSpPr>
        <p:spPr/>
        <p:txBody>
          <a:bodyPr/>
          <a:lstStyle/>
          <a:p>
            <a:fld id="{8CE9AC2A-20AD-8C48-B5EB-B5322BDBCDEE}" type="datetime1">
              <a:rPr lang="en-US" smtClean="0"/>
              <a:pPr/>
              <a:t>3/24/2023</a:t>
            </a:fld>
            <a:endParaRPr lang="en-US" dirty="0"/>
          </a:p>
        </p:txBody>
      </p:sp>
      <p:sp>
        <p:nvSpPr>
          <p:cNvPr id="6" name="Slide Number Placeholder 5">
            <a:extLst>
              <a:ext uri="{FF2B5EF4-FFF2-40B4-BE49-F238E27FC236}">
                <a16:creationId xmlns:a16="http://schemas.microsoft.com/office/drawing/2014/main" id="{884AACE4-7095-A751-F8A8-9B0D5B970D1C}"/>
              </a:ext>
            </a:extLst>
          </p:cNvPr>
          <p:cNvSpPr>
            <a:spLocks noGrp="1"/>
          </p:cNvSpPr>
          <p:nvPr>
            <p:ph type="sldNum" sz="quarter" idx="4"/>
          </p:nvPr>
        </p:nvSpPr>
        <p:spPr/>
        <p:txBody>
          <a:bodyPr/>
          <a:lstStyle/>
          <a:p>
            <a:fld id="{294A09A9-5501-47C1-A89A-A340965A2BE2}" type="slidenum">
              <a:rPr lang="en-US" smtClean="0"/>
              <a:pPr/>
              <a:t>3</a:t>
            </a:fld>
            <a:endParaRPr lang="en-US" dirty="0"/>
          </a:p>
        </p:txBody>
      </p:sp>
      <p:sp>
        <p:nvSpPr>
          <p:cNvPr id="7" name="TextBox 6">
            <a:extLst>
              <a:ext uri="{FF2B5EF4-FFF2-40B4-BE49-F238E27FC236}">
                <a16:creationId xmlns:a16="http://schemas.microsoft.com/office/drawing/2014/main" id="{91ACFE15-FC47-BCE6-A5BF-B884F0BC0426}"/>
              </a:ext>
            </a:extLst>
          </p:cNvPr>
          <p:cNvSpPr txBox="1"/>
          <p:nvPr/>
        </p:nvSpPr>
        <p:spPr>
          <a:xfrm>
            <a:off x="2082018" y="3713692"/>
            <a:ext cx="1584650" cy="1191816"/>
          </a:xfrm>
          <a:prstGeom prst="roundRect">
            <a:avLst/>
          </a:prstGeom>
          <a:solidFill>
            <a:schemeClr val="accent5"/>
          </a:solidFill>
        </p:spPr>
        <p:txBody>
          <a:bodyPr wrap="square" rtlCol="0">
            <a:spAutoFit/>
          </a:bodyPr>
          <a:lstStyle/>
          <a:p>
            <a:pPr algn="ctr"/>
            <a:r>
              <a:rPr lang="en-GB" sz="3200" dirty="0"/>
              <a:t>JSON File</a:t>
            </a:r>
          </a:p>
        </p:txBody>
      </p:sp>
      <p:sp>
        <p:nvSpPr>
          <p:cNvPr id="11" name="TextBox 10">
            <a:extLst>
              <a:ext uri="{FF2B5EF4-FFF2-40B4-BE49-F238E27FC236}">
                <a16:creationId xmlns:a16="http://schemas.microsoft.com/office/drawing/2014/main" id="{AF0131CB-F513-91B8-D9CF-82AF2AD03CFC}"/>
              </a:ext>
            </a:extLst>
          </p:cNvPr>
          <p:cNvSpPr txBox="1"/>
          <p:nvPr/>
        </p:nvSpPr>
        <p:spPr>
          <a:xfrm>
            <a:off x="6556308" y="3168865"/>
            <a:ext cx="3023116" cy="2281476"/>
          </a:xfrm>
          <a:prstGeom prst="roundRect">
            <a:avLst/>
          </a:prstGeom>
          <a:solidFill>
            <a:schemeClr val="accent5"/>
          </a:solidFill>
        </p:spPr>
        <p:txBody>
          <a:bodyPr wrap="square" rtlCol="0">
            <a:spAutoFit/>
          </a:bodyPr>
          <a:lstStyle/>
          <a:p>
            <a:pPr algn="ctr"/>
            <a:r>
              <a:rPr lang="en-GB" sz="3200" dirty="0"/>
              <a:t>Easy to understand JSON summary</a:t>
            </a:r>
          </a:p>
        </p:txBody>
      </p:sp>
      <p:sp>
        <p:nvSpPr>
          <p:cNvPr id="10" name="TextBox 9">
            <a:extLst>
              <a:ext uri="{FF2B5EF4-FFF2-40B4-BE49-F238E27FC236}">
                <a16:creationId xmlns:a16="http://schemas.microsoft.com/office/drawing/2014/main" id="{9B67CF84-55AD-9AC7-38DC-C057D1B85B0C}"/>
              </a:ext>
            </a:extLst>
          </p:cNvPr>
          <p:cNvSpPr txBox="1"/>
          <p:nvPr/>
        </p:nvSpPr>
        <p:spPr>
          <a:xfrm>
            <a:off x="4281063" y="3851060"/>
            <a:ext cx="1978091" cy="917079"/>
          </a:xfrm>
          <a:prstGeom prst="rightArrow">
            <a:avLst/>
          </a:prstGeom>
          <a:solidFill>
            <a:schemeClr val="accent4"/>
          </a:solidFill>
        </p:spPr>
        <p:txBody>
          <a:bodyPr wrap="square" rtlCol="0">
            <a:spAutoFit/>
          </a:bodyPr>
          <a:lstStyle/>
          <a:p>
            <a:r>
              <a:rPr lang="en-GB" sz="2400" b="1" dirty="0">
                <a:solidFill>
                  <a:schemeClr val="bg1"/>
                </a:solidFill>
              </a:rPr>
              <a:t>JSONTalk</a:t>
            </a:r>
          </a:p>
        </p:txBody>
      </p:sp>
      <p:pic>
        <p:nvPicPr>
          <p:cNvPr id="24" name="Audio 23">
            <a:hlinkClick r:id="" action="ppaction://media"/>
            <a:extLst>
              <a:ext uri="{FF2B5EF4-FFF2-40B4-BE49-F238E27FC236}">
                <a16:creationId xmlns:a16="http://schemas.microsoft.com/office/drawing/2014/main" id="{4A73169E-FFAE-EA16-963E-209E6A4D8FD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69103919"/>
      </p:ext>
    </p:extLst>
  </p:cSld>
  <p:clrMapOvr>
    <a:masterClrMapping/>
  </p:clrMapOvr>
  <mc:AlternateContent xmlns:mc="http://schemas.openxmlformats.org/markup-compatibility/2006" xmlns:p14="http://schemas.microsoft.com/office/powerpoint/2010/main">
    <mc:Choice Requires="p14">
      <p:transition spd="slow" p14:dur="2000" advTm="12455"/>
    </mc:Choice>
    <mc:Fallback xmlns="">
      <p:transition spd="slow" advTm="12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245912" cy="2387600"/>
          </a:xfrm>
        </p:spPr>
        <p:txBody>
          <a:bodyPr/>
          <a:lstStyle/>
          <a:p>
            <a:r>
              <a:rPr lang="en-US" dirty="0"/>
              <a:t>Why?</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2908571"/>
            <a:ext cx="6770276" cy="2036606"/>
          </a:xfrm>
        </p:spPr>
        <p:txBody>
          <a:bodyPr vert="horz" lIns="91440" tIns="45720" rIns="91440" bIns="45720" rtlCol="0" anchor="t">
            <a:normAutofit lnSpcReduction="10000"/>
          </a:bodyPr>
          <a:lstStyle/>
          <a:p>
            <a:endParaRPr lang="en-US" dirty="0"/>
          </a:p>
          <a:p>
            <a:r>
              <a:rPr lang="en-US" dirty="0"/>
              <a:t>What even is JSON?</a:t>
            </a:r>
          </a:p>
          <a:p>
            <a:r>
              <a:rPr lang="en-US" dirty="0"/>
              <a:t>Who needs a JSON summarizing tool?</a:t>
            </a:r>
          </a:p>
        </p:txBody>
      </p:sp>
      <p:pic>
        <p:nvPicPr>
          <p:cNvPr id="16" name="Audio 15">
            <a:hlinkClick r:id="" action="ppaction://media"/>
            <a:extLst>
              <a:ext uri="{FF2B5EF4-FFF2-40B4-BE49-F238E27FC236}">
                <a16:creationId xmlns:a16="http://schemas.microsoft.com/office/drawing/2014/main" id="{9BB60D1B-B1C2-A47C-D710-4748D812DA8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46797337"/>
      </p:ext>
    </p:extLst>
  </p:cSld>
  <p:clrMapOvr>
    <a:masterClrMapping/>
  </p:clrMapOvr>
  <mc:AlternateContent xmlns:mc="http://schemas.openxmlformats.org/markup-compatibility/2006" xmlns:p14="http://schemas.microsoft.com/office/powerpoint/2010/main">
    <mc:Choice Requires="p14">
      <p:transition spd="slow" p14:dur="2000" advTm="6817"/>
    </mc:Choice>
    <mc:Fallback xmlns="">
      <p:transition spd="slow" advTm="6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5CBC6-5B9E-CDDF-47BB-10224F6A531A}"/>
              </a:ext>
            </a:extLst>
          </p:cNvPr>
          <p:cNvSpPr>
            <a:spLocks noGrp="1"/>
          </p:cNvSpPr>
          <p:nvPr>
            <p:ph type="title"/>
          </p:nvPr>
        </p:nvSpPr>
        <p:spPr/>
        <p:txBody>
          <a:bodyPr/>
          <a:lstStyle/>
          <a:p>
            <a:r>
              <a:rPr lang="en-GB" dirty="0"/>
              <a:t>What is JSON? Who uses it?</a:t>
            </a:r>
          </a:p>
        </p:txBody>
      </p:sp>
      <p:sp>
        <p:nvSpPr>
          <p:cNvPr id="3" name="Text Placeholder 2">
            <a:extLst>
              <a:ext uri="{FF2B5EF4-FFF2-40B4-BE49-F238E27FC236}">
                <a16:creationId xmlns:a16="http://schemas.microsoft.com/office/drawing/2014/main" id="{744B2170-D8A1-4113-593B-B2C68CDE3A93}"/>
              </a:ext>
            </a:extLst>
          </p:cNvPr>
          <p:cNvSpPr>
            <a:spLocks noGrp="1"/>
          </p:cNvSpPr>
          <p:nvPr>
            <p:ph type="body" idx="1"/>
          </p:nvPr>
        </p:nvSpPr>
        <p:spPr>
          <a:xfrm>
            <a:off x="824263" y="1892088"/>
            <a:ext cx="6048463" cy="5677101"/>
          </a:xfrm>
          <a:prstGeom prst="ellipse">
            <a:avLst/>
          </a:prstGeom>
          <a:solidFill>
            <a:srgbClr val="0070C0"/>
          </a:solidFill>
        </p:spPr>
        <p:txBody>
          <a:bodyPr/>
          <a:lstStyle/>
          <a:p>
            <a:pPr algn="ctr"/>
            <a:r>
              <a:rPr lang="en-GB" sz="2200" dirty="0"/>
              <a:t>JSON is particularly important because it has become one of the </a:t>
            </a:r>
            <a:r>
              <a:rPr lang="en-GB" sz="2200" b="1" dirty="0"/>
              <a:t>most widely used</a:t>
            </a:r>
            <a:r>
              <a:rPr lang="en-GB" sz="2200" dirty="0"/>
              <a:t> data interchange formats on the web due to its simplicity, flexibility, and compatibility with many programming languages. </a:t>
            </a:r>
          </a:p>
        </p:txBody>
      </p:sp>
      <p:sp>
        <p:nvSpPr>
          <p:cNvPr id="4" name="Date Placeholder 3">
            <a:extLst>
              <a:ext uri="{FF2B5EF4-FFF2-40B4-BE49-F238E27FC236}">
                <a16:creationId xmlns:a16="http://schemas.microsoft.com/office/drawing/2014/main" id="{D9485E25-99D1-B8F5-6980-CD232DBF50D1}"/>
              </a:ext>
            </a:extLst>
          </p:cNvPr>
          <p:cNvSpPr>
            <a:spLocks noGrp="1"/>
          </p:cNvSpPr>
          <p:nvPr>
            <p:ph type="dt" sz="half" idx="10"/>
          </p:nvPr>
        </p:nvSpPr>
        <p:spPr/>
        <p:txBody>
          <a:bodyPr/>
          <a:lstStyle/>
          <a:p>
            <a:fld id="{F5592931-05C6-8543-8B6E-A8BD29BD5C2B}" type="datetime1">
              <a:rPr lang="en-US" smtClean="0"/>
              <a:pPr/>
              <a:t>3/24/2023</a:t>
            </a:fld>
            <a:endParaRPr lang="en-US" dirty="0"/>
          </a:p>
        </p:txBody>
      </p:sp>
      <p:sp>
        <p:nvSpPr>
          <p:cNvPr id="6" name="Slide Number Placeholder 5">
            <a:extLst>
              <a:ext uri="{FF2B5EF4-FFF2-40B4-BE49-F238E27FC236}">
                <a16:creationId xmlns:a16="http://schemas.microsoft.com/office/drawing/2014/main" id="{2014F432-AFD7-DC8A-934A-AB58A8CB0CCD}"/>
              </a:ext>
            </a:extLst>
          </p:cNvPr>
          <p:cNvSpPr>
            <a:spLocks noGrp="1"/>
          </p:cNvSpPr>
          <p:nvPr>
            <p:ph type="sldNum" sz="quarter" idx="12"/>
          </p:nvPr>
        </p:nvSpPr>
        <p:spPr/>
        <p:txBody>
          <a:bodyPr/>
          <a:lstStyle/>
          <a:p>
            <a:fld id="{294A09A9-5501-47C1-A89A-A340965A2BE2}" type="slidenum">
              <a:rPr lang="en-US" smtClean="0"/>
              <a:pPr/>
              <a:t>5</a:t>
            </a:fld>
            <a:endParaRPr lang="en-US" dirty="0"/>
          </a:p>
        </p:txBody>
      </p:sp>
      <p:sp>
        <p:nvSpPr>
          <p:cNvPr id="7" name="TextBox 6">
            <a:extLst>
              <a:ext uri="{FF2B5EF4-FFF2-40B4-BE49-F238E27FC236}">
                <a16:creationId xmlns:a16="http://schemas.microsoft.com/office/drawing/2014/main" id="{CBBE7648-2BDC-A770-E861-0EE45FF99BCC}"/>
              </a:ext>
            </a:extLst>
          </p:cNvPr>
          <p:cNvSpPr txBox="1"/>
          <p:nvPr/>
        </p:nvSpPr>
        <p:spPr>
          <a:xfrm>
            <a:off x="6713495" y="2591058"/>
            <a:ext cx="4295164" cy="3765292"/>
          </a:xfrm>
          <a:prstGeom prst="ellipse">
            <a:avLst/>
          </a:prstGeom>
          <a:solidFill>
            <a:schemeClr val="bg1"/>
          </a:solidFill>
        </p:spPr>
        <p:txBody>
          <a:bodyPr wrap="square" rtlCol="0">
            <a:spAutoFit/>
          </a:bodyPr>
          <a:lstStyle/>
          <a:p>
            <a:pPr algn="ctr"/>
            <a:r>
              <a:rPr lang="en-GB" sz="2400" dirty="0"/>
              <a:t>It is commonly used for </a:t>
            </a:r>
            <a:r>
              <a:rPr lang="en-GB" sz="2400" b="1" dirty="0"/>
              <a:t>exchanging data between web servers and clients</a:t>
            </a:r>
            <a:r>
              <a:rPr lang="en-GB" sz="2400" dirty="0"/>
              <a:t>, as well as for </a:t>
            </a:r>
            <a:r>
              <a:rPr lang="en-GB" sz="2400" b="1" dirty="0"/>
              <a:t>storing</a:t>
            </a:r>
            <a:r>
              <a:rPr lang="en-GB" sz="2400" dirty="0"/>
              <a:t> and </a:t>
            </a:r>
            <a:r>
              <a:rPr lang="en-GB" sz="2400" b="1" dirty="0"/>
              <a:t>sharing</a:t>
            </a:r>
            <a:r>
              <a:rPr lang="en-GB" sz="2400" dirty="0"/>
              <a:t> data in many other contexts.</a:t>
            </a:r>
          </a:p>
        </p:txBody>
      </p:sp>
      <p:pic>
        <p:nvPicPr>
          <p:cNvPr id="22" name="Audio 21">
            <a:hlinkClick r:id="" action="ppaction://media"/>
            <a:extLst>
              <a:ext uri="{FF2B5EF4-FFF2-40B4-BE49-F238E27FC236}">
                <a16:creationId xmlns:a16="http://schemas.microsoft.com/office/drawing/2014/main" id="{C1AB48DD-97DA-97B0-72B4-68ED555796A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17156039"/>
      </p:ext>
    </p:extLst>
  </p:cSld>
  <p:clrMapOvr>
    <a:masterClrMapping/>
  </p:clrMapOvr>
  <mc:AlternateContent xmlns:mc="http://schemas.openxmlformats.org/markup-compatibility/2006" xmlns:p14="http://schemas.microsoft.com/office/powerpoint/2010/main">
    <mc:Choice Requires="p14">
      <p:transition spd="slow" p14:dur="2000" advTm="14234"/>
    </mc:Choice>
    <mc:Fallback xmlns="">
      <p:transition spd="slow" advTm="14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3FF62FC3-DD59-2F88-796B-3FADE01D803F}"/>
              </a:ext>
            </a:extLst>
          </p:cNvPr>
          <p:cNvSpPr/>
          <p:nvPr/>
        </p:nvSpPr>
        <p:spPr>
          <a:xfrm>
            <a:off x="5421565" y="1896894"/>
            <a:ext cx="4329055" cy="4591854"/>
          </a:xfrm>
          <a:prstGeom prst="roundRect">
            <a:avLst>
              <a:gd name="adj" fmla="val 678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E480A718-0C38-148C-3F72-A76495013116}"/>
              </a:ext>
            </a:extLst>
          </p:cNvPr>
          <p:cNvSpPr/>
          <p:nvPr/>
        </p:nvSpPr>
        <p:spPr>
          <a:xfrm>
            <a:off x="628120" y="4225971"/>
            <a:ext cx="4717245" cy="2262777"/>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0ADAEC15-2D14-BCBF-982D-D099E7472858}"/>
              </a:ext>
            </a:extLst>
          </p:cNvPr>
          <p:cNvSpPr/>
          <p:nvPr/>
        </p:nvSpPr>
        <p:spPr>
          <a:xfrm>
            <a:off x="628120" y="1896894"/>
            <a:ext cx="4722093" cy="2167075"/>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381000"/>
            <a:ext cx="8401624" cy="1325563"/>
          </a:xfrm>
        </p:spPr>
        <p:txBody>
          <a:bodyPr/>
          <a:lstStyle/>
          <a:p>
            <a:r>
              <a:rPr lang="en-US" dirty="0"/>
              <a:t>3 Personas who would benefit from a JSON summarizing tool</a:t>
            </a:r>
          </a:p>
        </p:txBody>
      </p:sp>
      <p:pic>
        <p:nvPicPr>
          <p:cNvPr id="42" name="Picture Placeholder 15" descr="Team member headshot">
            <a:extLst>
              <a:ext uri="{FF2B5EF4-FFF2-40B4-BE49-F238E27FC236}">
                <a16:creationId xmlns:a16="http://schemas.microsoft.com/office/drawing/2014/main" id="{8BDB1906-FF07-4447-9C68-585F54C5EED2}"/>
              </a:ext>
            </a:extLst>
          </p:cNvPr>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a:stretch/>
        </p:blipFill>
        <p:spPr>
          <a:xfrm>
            <a:off x="1096435" y="4442021"/>
            <a:ext cx="1200374" cy="1201242"/>
          </a:xfrm>
          <a:prstGeom prst="ellipse">
            <a:avLst/>
          </a:prstGeom>
          <a:ln w="63500" cap="rnd">
            <a:solidFill>
              <a:schemeClr val="accent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4" name="Text Placeholder 33">
            <a:extLst>
              <a:ext uri="{FF2B5EF4-FFF2-40B4-BE49-F238E27FC236}">
                <a16:creationId xmlns:a16="http://schemas.microsoft.com/office/drawing/2014/main" id="{C1C92E27-D550-F44E-8491-927F819E72B8}"/>
              </a:ext>
            </a:extLst>
          </p:cNvPr>
          <p:cNvSpPr>
            <a:spLocks noGrp="1"/>
          </p:cNvSpPr>
          <p:nvPr>
            <p:ph type="body" sz="quarter" idx="17"/>
          </p:nvPr>
        </p:nvSpPr>
        <p:spPr>
          <a:xfrm>
            <a:off x="850483" y="5750055"/>
            <a:ext cx="1808412" cy="570038"/>
          </a:xfrm>
        </p:spPr>
        <p:txBody>
          <a:bodyPr/>
          <a:lstStyle/>
          <a:p>
            <a:pPr algn="ctr"/>
            <a:r>
              <a:rPr lang="en-US" dirty="0"/>
              <a:t>Novice programmer</a:t>
            </a:r>
          </a:p>
        </p:txBody>
      </p:sp>
      <p:sp>
        <p:nvSpPr>
          <p:cNvPr id="35" name="Text Placeholder 34">
            <a:extLst>
              <a:ext uri="{FF2B5EF4-FFF2-40B4-BE49-F238E27FC236}">
                <a16:creationId xmlns:a16="http://schemas.microsoft.com/office/drawing/2014/main" id="{7D722C50-45F7-D84B-B216-568F72D66349}"/>
              </a:ext>
            </a:extLst>
          </p:cNvPr>
          <p:cNvSpPr>
            <a:spLocks noGrp="1"/>
          </p:cNvSpPr>
          <p:nvPr>
            <p:ph type="body" sz="quarter" idx="18"/>
          </p:nvPr>
        </p:nvSpPr>
        <p:spPr>
          <a:xfrm>
            <a:off x="2569125" y="4873524"/>
            <a:ext cx="2503923" cy="347662"/>
          </a:xfrm>
        </p:spPr>
        <p:txBody>
          <a:bodyPr/>
          <a:lstStyle/>
          <a:p>
            <a:pPr marL="285750" indent="-285750">
              <a:buFont typeface="Arial" panose="020B0604020202020204" pitchFamily="34" charset="0"/>
              <a:buChar char="•"/>
            </a:pPr>
            <a:r>
              <a:rPr lang="en-US" dirty="0"/>
              <a:t>An easy-to-understand JSON description could assist a novice programmer in understanding the contents</a:t>
            </a:r>
          </a:p>
        </p:txBody>
      </p:sp>
      <p:pic>
        <p:nvPicPr>
          <p:cNvPr id="43" name="Picture Placeholder 17" descr="Team member headshot">
            <a:extLst>
              <a:ext uri="{FF2B5EF4-FFF2-40B4-BE49-F238E27FC236}">
                <a16:creationId xmlns:a16="http://schemas.microsoft.com/office/drawing/2014/main" id="{A82F6AEE-FCBF-0245-BB71-E76973B3A97D}"/>
              </a:ext>
            </a:extLst>
          </p:cNvPr>
          <p:cNvPicPr>
            <a:picLocks noGrp="1" noChangeAspect="1"/>
          </p:cNvPicPr>
          <p:nvPr>
            <p:ph type="pic" sz="quarter" idx="14"/>
          </p:nvPr>
        </p:nvPicPr>
        <p:blipFill rotWithShape="1">
          <a:blip r:embed="rId6">
            <a:extLst>
              <a:ext uri="{28A0092B-C50C-407E-A947-70E740481C1C}">
                <a14:useLocalDpi xmlns:a14="http://schemas.microsoft.com/office/drawing/2010/main" val="0"/>
              </a:ext>
            </a:extLst>
          </a:blip>
          <a:srcRect/>
          <a:stretch/>
        </p:blipFill>
        <p:spPr>
          <a:xfrm>
            <a:off x="6985906" y="2064343"/>
            <a:ext cx="1200374" cy="1201242"/>
          </a:xfrm>
          <a:prstGeom prst="ellipse">
            <a:avLst/>
          </a:prstGeom>
          <a:ln w="63500" cap="rnd">
            <a:solidFill>
              <a:schemeClr val="accent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6" name="Text Placeholder 35">
            <a:extLst>
              <a:ext uri="{FF2B5EF4-FFF2-40B4-BE49-F238E27FC236}">
                <a16:creationId xmlns:a16="http://schemas.microsoft.com/office/drawing/2014/main" id="{176187A9-3EBE-F64D-AE99-021BB3767F90}"/>
              </a:ext>
            </a:extLst>
          </p:cNvPr>
          <p:cNvSpPr>
            <a:spLocks noGrp="1"/>
          </p:cNvSpPr>
          <p:nvPr>
            <p:ph type="body" sz="quarter" idx="19"/>
          </p:nvPr>
        </p:nvSpPr>
        <p:spPr>
          <a:xfrm>
            <a:off x="6036745" y="3509963"/>
            <a:ext cx="3313196" cy="347662"/>
          </a:xfrm>
        </p:spPr>
        <p:txBody>
          <a:bodyPr/>
          <a:lstStyle/>
          <a:p>
            <a:pPr algn="ctr"/>
            <a:r>
              <a:rPr lang="en-US" dirty="0"/>
              <a:t>Visually impaired programmer</a:t>
            </a:r>
          </a:p>
        </p:txBody>
      </p:sp>
      <p:sp>
        <p:nvSpPr>
          <p:cNvPr id="37" name="Text Placeholder 36">
            <a:extLst>
              <a:ext uri="{FF2B5EF4-FFF2-40B4-BE49-F238E27FC236}">
                <a16:creationId xmlns:a16="http://schemas.microsoft.com/office/drawing/2014/main" id="{7990731F-95DE-4F44-8EA0-E275CEAFD8A2}"/>
              </a:ext>
            </a:extLst>
          </p:cNvPr>
          <p:cNvSpPr>
            <a:spLocks noGrp="1"/>
          </p:cNvSpPr>
          <p:nvPr>
            <p:ph type="body" sz="quarter" idx="20"/>
          </p:nvPr>
        </p:nvSpPr>
        <p:spPr>
          <a:xfrm>
            <a:off x="5685935" y="4052033"/>
            <a:ext cx="3936940" cy="2010031"/>
          </a:xfrm>
        </p:spPr>
        <p:txBody>
          <a:bodyPr/>
          <a:lstStyle/>
          <a:p>
            <a:pPr marL="285750" indent="-285750">
              <a:buFont typeface="Arial" panose="020B0604020202020204" pitchFamily="34" charset="0"/>
              <a:buChar char="•"/>
            </a:pPr>
            <a:r>
              <a:rPr lang="en-US" dirty="0"/>
              <a:t>Screen-readers and refreshable braille displays do not allow for simple JSON reading. VI programmers are constrained to hearing punctuation, and reading JSON line by line</a:t>
            </a:r>
          </a:p>
          <a:p>
            <a:pPr marL="285750" indent="-285750">
              <a:buFont typeface="Arial" panose="020B0604020202020204" pitchFamily="34" charset="0"/>
              <a:buChar char="•"/>
            </a:pPr>
            <a:r>
              <a:rPr lang="en-US" dirty="0"/>
              <a:t>VI programmers face many challenges in terms of code and structured text reading</a:t>
            </a:r>
          </a:p>
          <a:p>
            <a:pPr marL="285750" indent="-285750">
              <a:buFont typeface="Arial" panose="020B0604020202020204" pitchFamily="34" charset="0"/>
              <a:buChar char="•"/>
            </a:pPr>
            <a:r>
              <a:rPr lang="en-US" dirty="0"/>
              <a:t>A natural language description is much more screen-reader friendly</a:t>
            </a:r>
          </a:p>
        </p:txBody>
      </p:sp>
      <p:pic>
        <p:nvPicPr>
          <p:cNvPr id="44" name="Picture Placeholder 19" descr="Team member headshot">
            <a:extLst>
              <a:ext uri="{FF2B5EF4-FFF2-40B4-BE49-F238E27FC236}">
                <a16:creationId xmlns:a16="http://schemas.microsoft.com/office/drawing/2014/main" id="{C99B7845-619A-9F40-A5C3-4C122626044D}"/>
              </a:ext>
            </a:extLst>
          </p:cNvPr>
          <p:cNvPicPr>
            <a:picLocks noGrp="1" noChangeAspect="1"/>
          </p:cNvPicPr>
          <p:nvPr>
            <p:ph type="pic" sz="quarter" idx="15"/>
          </p:nvPr>
        </p:nvPicPr>
        <p:blipFill rotWithShape="1">
          <a:blip r:embed="rId7">
            <a:extLst>
              <a:ext uri="{28A0092B-C50C-407E-A947-70E740481C1C}">
                <a14:useLocalDpi xmlns:a14="http://schemas.microsoft.com/office/drawing/2010/main" val="0"/>
              </a:ext>
            </a:extLst>
          </a:blip>
          <a:srcRect/>
          <a:stretch/>
        </p:blipFill>
        <p:spPr>
          <a:xfrm>
            <a:off x="1173399" y="2101425"/>
            <a:ext cx="1200374" cy="1201242"/>
          </a:xfrm>
          <a:prstGeom prst="ellipse">
            <a:avLst/>
          </a:prstGeom>
          <a:ln w="63500" cap="rnd">
            <a:solidFill>
              <a:schemeClr val="accent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8" name="Text Placeholder 37">
            <a:extLst>
              <a:ext uri="{FF2B5EF4-FFF2-40B4-BE49-F238E27FC236}">
                <a16:creationId xmlns:a16="http://schemas.microsoft.com/office/drawing/2014/main" id="{5B19EE51-628F-CA4E-94B0-57E9ACA1446A}"/>
              </a:ext>
            </a:extLst>
          </p:cNvPr>
          <p:cNvSpPr>
            <a:spLocks noGrp="1"/>
          </p:cNvSpPr>
          <p:nvPr>
            <p:ph type="body" sz="quarter" idx="21"/>
          </p:nvPr>
        </p:nvSpPr>
        <p:spPr>
          <a:xfrm>
            <a:off x="390465" y="3613310"/>
            <a:ext cx="2728449" cy="347662"/>
          </a:xfrm>
        </p:spPr>
        <p:txBody>
          <a:bodyPr/>
          <a:lstStyle/>
          <a:p>
            <a:pPr algn="ctr"/>
            <a:r>
              <a:rPr lang="en-US" dirty="0"/>
              <a:t>Time constrained programmer</a:t>
            </a:r>
          </a:p>
        </p:txBody>
      </p:sp>
      <p:sp>
        <p:nvSpPr>
          <p:cNvPr id="39" name="Text Placeholder 38">
            <a:extLst>
              <a:ext uri="{FF2B5EF4-FFF2-40B4-BE49-F238E27FC236}">
                <a16:creationId xmlns:a16="http://schemas.microsoft.com/office/drawing/2014/main" id="{2A6ACC78-74DF-604E-BD14-4BBE7B4EEF5B}"/>
              </a:ext>
            </a:extLst>
          </p:cNvPr>
          <p:cNvSpPr>
            <a:spLocks noGrp="1"/>
          </p:cNvSpPr>
          <p:nvPr>
            <p:ph type="body" sz="quarter" idx="22"/>
          </p:nvPr>
        </p:nvSpPr>
        <p:spPr>
          <a:xfrm>
            <a:off x="2679511" y="2282262"/>
            <a:ext cx="2503923" cy="347662"/>
          </a:xfrm>
        </p:spPr>
        <p:txBody>
          <a:bodyPr/>
          <a:lstStyle/>
          <a:p>
            <a:pPr marL="285750" indent="-285750">
              <a:buFont typeface="Arial" panose="020B0604020202020204" pitchFamily="34" charset="0"/>
              <a:buChar char="•"/>
            </a:pPr>
            <a:r>
              <a:rPr lang="en-US" dirty="0"/>
              <a:t>A brief description of the contents of a JSON file can reduce the reading time required to understand the contents and purpose of a JSON file.</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6</a:t>
            </a:fld>
            <a:endParaRPr lang="en-US" dirty="0"/>
          </a:p>
        </p:txBody>
      </p:sp>
      <p:pic>
        <p:nvPicPr>
          <p:cNvPr id="54" name="Audio 53">
            <a:hlinkClick r:id="" action="ppaction://media"/>
            <a:extLst>
              <a:ext uri="{FF2B5EF4-FFF2-40B4-BE49-F238E27FC236}">
                <a16:creationId xmlns:a16="http://schemas.microsoft.com/office/drawing/2014/main" id="{474320A1-B263-0575-1C27-499FD4A3F32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35690284"/>
      </p:ext>
    </p:extLst>
  </p:cSld>
  <p:clrMapOvr>
    <a:masterClrMapping/>
  </p:clrMapOvr>
  <mc:AlternateContent xmlns:mc="http://schemas.openxmlformats.org/markup-compatibility/2006" xmlns:p14="http://schemas.microsoft.com/office/powerpoint/2010/main">
    <mc:Choice Requires="p14">
      <p:transition spd="slow" p14:dur="2000" advTm="45855"/>
    </mc:Choice>
    <mc:Fallback xmlns="">
      <p:transition spd="slow" advTm="45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fld id="{0B931EDA-BCF8-BB4B-B4D1-2CFE062FA080}" type="datetime1">
              <a:rPr lang="en-US" smtClean="0"/>
              <a:pPr/>
              <a:t>3/24/2023</a:t>
            </a:fld>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7</a:t>
            </a:fld>
            <a:endParaRPr lang="en-US" dirty="0"/>
          </a:p>
        </p:txBody>
      </p:sp>
      <p:pic>
        <p:nvPicPr>
          <p:cNvPr id="11" name="Picture 10" descr="Timeline&#10;&#10;Description automatically generated with low confidence">
            <a:extLst>
              <a:ext uri="{FF2B5EF4-FFF2-40B4-BE49-F238E27FC236}">
                <a16:creationId xmlns:a16="http://schemas.microsoft.com/office/drawing/2014/main" id="{F3F2BCCD-B4D5-3766-53DA-B3E4045ABE0D}"/>
              </a:ext>
            </a:extLst>
          </p:cNvPr>
          <p:cNvPicPr>
            <a:picLocks noChangeAspect="1"/>
          </p:cNvPicPr>
          <p:nvPr/>
        </p:nvPicPr>
        <p:blipFill>
          <a:blip r:embed="rId5"/>
          <a:stretch>
            <a:fillRect/>
          </a:stretch>
        </p:blipFill>
        <p:spPr>
          <a:xfrm>
            <a:off x="1371241" y="91156"/>
            <a:ext cx="3752835" cy="6620656"/>
          </a:xfrm>
          <a:prstGeom prst="rect">
            <a:avLst/>
          </a:prstGeom>
        </p:spPr>
      </p:pic>
      <p:sp>
        <p:nvSpPr>
          <p:cNvPr id="22" name="TextBox 21">
            <a:extLst>
              <a:ext uri="{FF2B5EF4-FFF2-40B4-BE49-F238E27FC236}">
                <a16:creationId xmlns:a16="http://schemas.microsoft.com/office/drawing/2014/main" id="{ACD4D25B-3C66-E968-6F64-A7A67D7975F8}"/>
              </a:ext>
            </a:extLst>
          </p:cNvPr>
          <p:cNvSpPr txBox="1"/>
          <p:nvPr/>
        </p:nvSpPr>
        <p:spPr>
          <a:xfrm>
            <a:off x="5629012" y="1602297"/>
            <a:ext cx="3624044" cy="830997"/>
          </a:xfrm>
          <a:prstGeom prst="rect">
            <a:avLst/>
          </a:prstGeom>
          <a:noFill/>
        </p:spPr>
        <p:txBody>
          <a:bodyPr wrap="square" rtlCol="0">
            <a:spAutoFit/>
          </a:bodyPr>
          <a:lstStyle/>
          <a:p>
            <a:pPr algn="r"/>
            <a:r>
              <a:rPr lang="en-GB" sz="2400" dirty="0">
                <a:solidFill>
                  <a:srgbClr val="002060"/>
                </a:solidFill>
              </a:rPr>
              <a:t>The problem that inspired JSONTalk:</a:t>
            </a:r>
          </a:p>
        </p:txBody>
      </p:sp>
      <p:sp>
        <p:nvSpPr>
          <p:cNvPr id="23" name="TextBox 22">
            <a:extLst>
              <a:ext uri="{FF2B5EF4-FFF2-40B4-BE49-F238E27FC236}">
                <a16:creationId xmlns:a16="http://schemas.microsoft.com/office/drawing/2014/main" id="{73660AF6-B9A8-DCF0-EA15-2E031CDB6B5C}"/>
              </a:ext>
            </a:extLst>
          </p:cNvPr>
          <p:cNvSpPr txBox="1"/>
          <p:nvPr/>
        </p:nvSpPr>
        <p:spPr>
          <a:xfrm>
            <a:off x="5813572" y="2718033"/>
            <a:ext cx="3548542" cy="783193"/>
          </a:xfrm>
          <a:prstGeom prst="roundRect">
            <a:avLst/>
          </a:prstGeom>
          <a:solidFill>
            <a:srgbClr val="0070C0"/>
          </a:solidFill>
        </p:spPr>
        <p:txBody>
          <a:bodyPr wrap="square" rtlCol="0">
            <a:spAutoFit/>
          </a:bodyPr>
          <a:lstStyle/>
          <a:p>
            <a:r>
              <a:rPr lang="en-GB" sz="4000" dirty="0">
                <a:solidFill>
                  <a:schemeClr val="bg1"/>
                </a:solidFill>
              </a:rPr>
              <a:t>Screenreaders!</a:t>
            </a:r>
          </a:p>
        </p:txBody>
      </p:sp>
      <p:pic>
        <p:nvPicPr>
          <p:cNvPr id="14" name="Audio 13">
            <a:hlinkClick r:id="" action="ppaction://media"/>
            <a:extLst>
              <a:ext uri="{FF2B5EF4-FFF2-40B4-BE49-F238E27FC236}">
                <a16:creationId xmlns:a16="http://schemas.microsoft.com/office/drawing/2014/main" id="{05F76412-7F35-FBFE-8883-83368691487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63119616"/>
      </p:ext>
    </p:extLst>
  </p:cSld>
  <p:clrMapOvr>
    <a:masterClrMapping/>
  </p:clrMapOvr>
  <mc:AlternateContent xmlns:mc="http://schemas.openxmlformats.org/markup-compatibility/2006" xmlns:p14="http://schemas.microsoft.com/office/powerpoint/2010/main">
    <mc:Choice Requires="p14">
      <p:transition spd="slow" p14:dur="2000" advTm="34241"/>
    </mc:Choice>
    <mc:Fallback xmlns="">
      <p:transition spd="slow" advTm="34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4AD48-5AF8-E902-5650-58FC02C5070E}"/>
              </a:ext>
            </a:extLst>
          </p:cNvPr>
          <p:cNvSpPr>
            <a:spLocks noGrp="1"/>
          </p:cNvSpPr>
          <p:nvPr>
            <p:ph type="title"/>
          </p:nvPr>
        </p:nvSpPr>
        <p:spPr/>
        <p:txBody>
          <a:bodyPr/>
          <a:lstStyle/>
          <a:p>
            <a:r>
              <a:rPr lang="en-GB" sz="6000" dirty="0"/>
              <a:t>What other problems are faced when using assistive technology for programming tasks?</a:t>
            </a:r>
          </a:p>
        </p:txBody>
      </p:sp>
      <p:sp>
        <p:nvSpPr>
          <p:cNvPr id="6" name="Date Placeholder 5">
            <a:extLst>
              <a:ext uri="{FF2B5EF4-FFF2-40B4-BE49-F238E27FC236}">
                <a16:creationId xmlns:a16="http://schemas.microsoft.com/office/drawing/2014/main" id="{E925BB40-5385-4225-D3EE-4AF9D20EABD8}"/>
              </a:ext>
            </a:extLst>
          </p:cNvPr>
          <p:cNvSpPr>
            <a:spLocks noGrp="1"/>
          </p:cNvSpPr>
          <p:nvPr>
            <p:ph type="dt" sz="half" idx="10"/>
          </p:nvPr>
        </p:nvSpPr>
        <p:spPr/>
        <p:txBody>
          <a:bodyPr/>
          <a:lstStyle/>
          <a:p>
            <a:fld id="{4CF75428-5BE0-934D-BB71-675F8E23A386}" type="datetime1">
              <a:rPr lang="en-US" smtClean="0"/>
              <a:pPr/>
              <a:t>3/24/2023</a:t>
            </a:fld>
            <a:endParaRPr lang="en-US" dirty="0"/>
          </a:p>
        </p:txBody>
      </p:sp>
      <p:sp>
        <p:nvSpPr>
          <p:cNvPr id="8" name="Slide Number Placeholder 7">
            <a:extLst>
              <a:ext uri="{FF2B5EF4-FFF2-40B4-BE49-F238E27FC236}">
                <a16:creationId xmlns:a16="http://schemas.microsoft.com/office/drawing/2014/main" id="{23FF87B4-9115-26FA-C1AD-51D163393895}"/>
              </a:ext>
            </a:extLst>
          </p:cNvPr>
          <p:cNvSpPr>
            <a:spLocks noGrp="1"/>
          </p:cNvSpPr>
          <p:nvPr>
            <p:ph type="sldNum" sz="quarter" idx="12"/>
          </p:nvPr>
        </p:nvSpPr>
        <p:spPr/>
        <p:txBody>
          <a:bodyPr/>
          <a:lstStyle/>
          <a:p>
            <a:fld id="{294A09A9-5501-47C1-A89A-A340965A2BE2}" type="slidenum">
              <a:rPr lang="en-US" smtClean="0"/>
              <a:pPr/>
              <a:t>8</a:t>
            </a:fld>
            <a:endParaRPr lang="en-US" dirty="0"/>
          </a:p>
        </p:txBody>
      </p:sp>
      <p:sp>
        <p:nvSpPr>
          <p:cNvPr id="3" name="Text Placeholder 2">
            <a:extLst>
              <a:ext uri="{FF2B5EF4-FFF2-40B4-BE49-F238E27FC236}">
                <a16:creationId xmlns:a16="http://schemas.microsoft.com/office/drawing/2014/main" id="{07A6D8E7-69EF-73FC-3D8B-48D70A505103}"/>
              </a:ext>
            </a:extLst>
          </p:cNvPr>
          <p:cNvSpPr>
            <a:spLocks noGrp="1"/>
          </p:cNvSpPr>
          <p:nvPr>
            <p:ph type="body" sz="quarter" idx="13"/>
          </p:nvPr>
        </p:nvSpPr>
        <p:spPr/>
        <p:txBody>
          <a:bodyPr/>
          <a:lstStyle/>
          <a:p>
            <a:r>
              <a:rPr lang="en-GB" dirty="0"/>
              <a:t>“</a:t>
            </a:r>
          </a:p>
        </p:txBody>
      </p:sp>
      <p:sp>
        <p:nvSpPr>
          <p:cNvPr id="5" name="Text Placeholder 4">
            <a:extLst>
              <a:ext uri="{FF2B5EF4-FFF2-40B4-BE49-F238E27FC236}">
                <a16:creationId xmlns:a16="http://schemas.microsoft.com/office/drawing/2014/main" id="{B7B97343-467D-6F4E-E8AB-74A023D5D841}"/>
              </a:ext>
            </a:extLst>
          </p:cNvPr>
          <p:cNvSpPr>
            <a:spLocks noGrp="1"/>
          </p:cNvSpPr>
          <p:nvPr>
            <p:ph type="body" sz="quarter" idx="15"/>
          </p:nvPr>
        </p:nvSpPr>
        <p:spPr/>
        <p:txBody>
          <a:bodyPr/>
          <a:lstStyle/>
          <a:p>
            <a:endParaRPr lang="en-GB" dirty="0"/>
          </a:p>
        </p:txBody>
      </p:sp>
      <p:pic>
        <p:nvPicPr>
          <p:cNvPr id="20" name="Audio 19">
            <a:hlinkClick r:id="" action="ppaction://media"/>
            <a:extLst>
              <a:ext uri="{FF2B5EF4-FFF2-40B4-BE49-F238E27FC236}">
                <a16:creationId xmlns:a16="http://schemas.microsoft.com/office/drawing/2014/main" id="{2D665460-CAAA-21BA-785A-8C237C695AF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0532348"/>
      </p:ext>
    </p:extLst>
  </p:cSld>
  <p:clrMapOvr>
    <a:masterClrMapping/>
  </p:clrMapOvr>
  <mc:AlternateContent xmlns:mc="http://schemas.openxmlformats.org/markup-compatibility/2006" xmlns:p14="http://schemas.microsoft.com/office/powerpoint/2010/main">
    <mc:Choice Requires="p14">
      <p:transition spd="slow" p14:dur="2000" advTm="10507"/>
    </mc:Choice>
    <mc:Fallback xmlns="">
      <p:transition spd="slow" advTm="10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AE74-544D-9B28-8023-FA501F5DC1BC}"/>
              </a:ext>
            </a:extLst>
          </p:cNvPr>
          <p:cNvSpPr>
            <a:spLocks noGrp="1"/>
          </p:cNvSpPr>
          <p:nvPr>
            <p:ph type="title"/>
          </p:nvPr>
        </p:nvSpPr>
        <p:spPr>
          <a:xfrm>
            <a:off x="1167492" y="381000"/>
            <a:ext cx="9779183" cy="1856014"/>
          </a:xfrm>
        </p:spPr>
        <p:txBody>
          <a:bodyPr/>
          <a:lstStyle/>
          <a:p>
            <a:r>
              <a:rPr lang="en-GB" dirty="0"/>
              <a:t>Interacting with code and structured text using assistive technology</a:t>
            </a:r>
          </a:p>
        </p:txBody>
      </p:sp>
      <p:sp>
        <p:nvSpPr>
          <p:cNvPr id="3" name="Text Placeholder 2">
            <a:extLst>
              <a:ext uri="{FF2B5EF4-FFF2-40B4-BE49-F238E27FC236}">
                <a16:creationId xmlns:a16="http://schemas.microsoft.com/office/drawing/2014/main" id="{FCB07108-DDC2-E312-F251-FE7BF5F106AD}"/>
              </a:ext>
            </a:extLst>
          </p:cNvPr>
          <p:cNvSpPr>
            <a:spLocks noGrp="1"/>
          </p:cNvSpPr>
          <p:nvPr>
            <p:ph type="body" idx="1"/>
          </p:nvPr>
        </p:nvSpPr>
        <p:spPr/>
        <p:txBody>
          <a:bodyPr/>
          <a:lstStyle/>
          <a:p>
            <a:r>
              <a:rPr lang="en-GB" sz="3200" dirty="0"/>
              <a:t>Limited to reading code sequentially (line by line)</a:t>
            </a:r>
          </a:p>
          <a:p>
            <a:pPr marL="342900" indent="-342900">
              <a:buFont typeface="Arial" panose="020B0604020202020204" pitchFamily="34" charset="0"/>
              <a:buChar char="•"/>
            </a:pPr>
            <a:r>
              <a:rPr lang="en-GB" dirty="0"/>
              <a:t>Harder to skim code</a:t>
            </a:r>
          </a:p>
          <a:p>
            <a:pPr marL="342900" indent="-342900">
              <a:buFont typeface="Arial" panose="020B0604020202020204" pitchFamily="34" charset="0"/>
              <a:buChar char="•"/>
            </a:pPr>
            <a:r>
              <a:rPr lang="en-GB" dirty="0"/>
              <a:t>Harder to back-track</a:t>
            </a:r>
          </a:p>
          <a:p>
            <a:pPr marL="342900" indent="-342900">
              <a:buFont typeface="Arial" panose="020B0604020202020204" pitchFamily="34" charset="0"/>
              <a:buChar char="•"/>
            </a:pPr>
            <a:r>
              <a:rPr lang="en-GB" dirty="0"/>
              <a:t>Harder to search through a code-base</a:t>
            </a:r>
          </a:p>
        </p:txBody>
      </p:sp>
      <p:sp>
        <p:nvSpPr>
          <p:cNvPr id="4" name="Date Placeholder 3">
            <a:extLst>
              <a:ext uri="{FF2B5EF4-FFF2-40B4-BE49-F238E27FC236}">
                <a16:creationId xmlns:a16="http://schemas.microsoft.com/office/drawing/2014/main" id="{690FAE65-FF99-FB90-37A8-CC44EB013721}"/>
              </a:ext>
            </a:extLst>
          </p:cNvPr>
          <p:cNvSpPr>
            <a:spLocks noGrp="1"/>
          </p:cNvSpPr>
          <p:nvPr>
            <p:ph type="dt" sz="half" idx="10"/>
          </p:nvPr>
        </p:nvSpPr>
        <p:spPr/>
        <p:txBody>
          <a:bodyPr/>
          <a:lstStyle/>
          <a:p>
            <a:fld id="{F5592931-05C6-8543-8B6E-A8BD29BD5C2B}" type="datetime1">
              <a:rPr lang="en-US" smtClean="0"/>
              <a:pPr/>
              <a:t>3/24/2023</a:t>
            </a:fld>
            <a:endParaRPr lang="en-US" dirty="0"/>
          </a:p>
        </p:txBody>
      </p:sp>
      <p:sp>
        <p:nvSpPr>
          <p:cNvPr id="6" name="Slide Number Placeholder 5">
            <a:extLst>
              <a:ext uri="{FF2B5EF4-FFF2-40B4-BE49-F238E27FC236}">
                <a16:creationId xmlns:a16="http://schemas.microsoft.com/office/drawing/2014/main" id="{B6CA55C8-07FA-22AE-8FA5-D6F3F8041656}"/>
              </a:ext>
            </a:extLst>
          </p:cNvPr>
          <p:cNvSpPr>
            <a:spLocks noGrp="1"/>
          </p:cNvSpPr>
          <p:nvPr>
            <p:ph type="sldNum" sz="quarter" idx="12"/>
          </p:nvPr>
        </p:nvSpPr>
        <p:spPr/>
        <p:txBody>
          <a:bodyPr/>
          <a:lstStyle/>
          <a:p>
            <a:fld id="{294A09A9-5501-47C1-A89A-A340965A2BE2}" type="slidenum">
              <a:rPr lang="en-US" smtClean="0"/>
              <a:pPr/>
              <a:t>9</a:t>
            </a:fld>
            <a:endParaRPr lang="en-US" dirty="0"/>
          </a:p>
        </p:txBody>
      </p:sp>
      <p:pic>
        <p:nvPicPr>
          <p:cNvPr id="24" name="Audio 23">
            <a:hlinkClick r:id="" action="ppaction://media"/>
            <a:extLst>
              <a:ext uri="{FF2B5EF4-FFF2-40B4-BE49-F238E27FC236}">
                <a16:creationId xmlns:a16="http://schemas.microsoft.com/office/drawing/2014/main" id="{1EB0A1BB-3EC7-2B2D-272C-66367157287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88222491"/>
      </p:ext>
    </p:extLst>
  </p:cSld>
  <p:clrMapOvr>
    <a:masterClrMapping/>
  </p:clrMapOvr>
  <mc:AlternateContent xmlns:mc="http://schemas.openxmlformats.org/markup-compatibility/2006" xmlns:p14="http://schemas.microsoft.com/office/powerpoint/2010/main">
    <mc:Choice Requires="p14">
      <p:transition spd="slow" p14:dur="2000" advTm="11147"/>
    </mc:Choice>
    <mc:Fallback xmlns="">
      <p:transition spd="slow" advTm="111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2d4856d9-0653-46f2-9603-eb169887d8a5" xsi:nil="true"/>
    <_activity xmlns="2d4856d9-0653-46f2-9603-eb169887d8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91F4FBB5E1AC4E9265C86D472B7782" ma:contentTypeVersion="14" ma:contentTypeDescription="Create a new document." ma:contentTypeScope="" ma:versionID="c71e1f16495e493e82654d23f877902b">
  <xsd:schema xmlns:xsd="http://www.w3.org/2001/XMLSchema" xmlns:xs="http://www.w3.org/2001/XMLSchema" xmlns:p="http://schemas.microsoft.com/office/2006/metadata/properties" xmlns:ns3="2d4856d9-0653-46f2-9603-eb169887d8a5" xmlns:ns4="5254fd0c-ef01-4880-a5a0-d75625af95e3" targetNamespace="http://schemas.microsoft.com/office/2006/metadata/properties" ma:root="true" ma:fieldsID="ac650d212fc3b2d1c9b4f9191b346119" ns3:_="" ns4:_="">
    <xsd:import namespace="2d4856d9-0653-46f2-9603-eb169887d8a5"/>
    <xsd:import namespace="5254fd0c-ef01-4880-a5a0-d75625af95e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4856d9-0653-46f2-9603-eb169887d8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54fd0c-ef01-4880-a5a0-d75625af95e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5BAB77-79E1-4739-AA51-10C9079186D6}">
  <ds:schemaRefs>
    <ds:schemaRef ds:uri="5254fd0c-ef01-4880-a5a0-d75625af95e3"/>
    <ds:schemaRef ds:uri="http://purl.org/dc/term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schemas.microsoft.com/office/infopath/2007/PartnerControls"/>
    <ds:schemaRef ds:uri="http://purl.org/dc/dcmitype/"/>
    <ds:schemaRef ds:uri="2d4856d9-0653-46f2-9603-eb169887d8a5"/>
    <ds:schemaRef ds:uri="http://www.w3.org/XML/1998/namespace"/>
  </ds:schemaRefs>
</ds:datastoreItem>
</file>

<file path=customXml/itemProps2.xml><?xml version="1.0" encoding="utf-8"?>
<ds:datastoreItem xmlns:ds="http://schemas.openxmlformats.org/officeDocument/2006/customXml" ds:itemID="{CBBB46B3-72C2-448E-AAC4-7115E924E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4856d9-0653-46f2-9603-eb169887d8a5"/>
    <ds:schemaRef ds:uri="5254fd0c-ef01-4880-a5a0-d75625af95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{DCBF8782-F9DB-4DE9-A2C0-87B7DDC48DFB}tf45331398_win32</Template>
  <TotalTime>2530</TotalTime>
  <Words>2522</Words>
  <Application>Microsoft Office PowerPoint</Application>
  <PresentationFormat>Widescreen</PresentationFormat>
  <Paragraphs>272</Paragraphs>
  <Slides>29</Slides>
  <Notes>21</Notes>
  <HiddenSlides>0</HiddenSlides>
  <MMClips>29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Lato</vt:lpstr>
      <vt:lpstr>Tenorite</vt:lpstr>
      <vt:lpstr>Wingdings</vt:lpstr>
      <vt:lpstr>Office Theme</vt:lpstr>
      <vt:lpstr>Talk JSON to me</vt:lpstr>
      <vt:lpstr>What have we done?</vt:lpstr>
      <vt:lpstr>JSONTalk</vt:lpstr>
      <vt:lpstr>Why?</vt:lpstr>
      <vt:lpstr>What is JSON? Who uses it?</vt:lpstr>
      <vt:lpstr>3 Personas who would benefit from a JSON summarizing tool</vt:lpstr>
      <vt:lpstr>PowerPoint Presentation</vt:lpstr>
      <vt:lpstr>What other problems are faced when using assistive technology for programming tasks?</vt:lpstr>
      <vt:lpstr>Interacting with code and structured text using assistive technology</vt:lpstr>
      <vt:lpstr>Interacting with code and structured text using assistive technology</vt:lpstr>
      <vt:lpstr>Interacting with code and structured text using assistive technology</vt:lpstr>
      <vt:lpstr>Interacting with code and structured text using assistive technology</vt:lpstr>
      <vt:lpstr>Interacting with code and structured text using assistive technology</vt:lpstr>
      <vt:lpstr>Interacting with code and structured text using assistive technology</vt:lpstr>
      <vt:lpstr>Interacting with code and structured text using assistive technology</vt:lpstr>
      <vt:lpstr>Background research overview</vt:lpstr>
      <vt:lpstr>Design &amp; Implementation</vt:lpstr>
      <vt:lpstr>How did we design JSONTalk</vt:lpstr>
      <vt:lpstr>JSONTalk specification</vt:lpstr>
      <vt:lpstr>JSONTalk specification</vt:lpstr>
      <vt:lpstr>Implementation</vt:lpstr>
      <vt:lpstr>JSONTalk: Single Slide Overview</vt:lpstr>
      <vt:lpstr>Demonstration</vt:lpstr>
      <vt:lpstr>JSONTalk evaluation</vt:lpstr>
      <vt:lpstr>Evaluation Overview</vt:lpstr>
      <vt:lpstr>Question Breakdown</vt:lpstr>
      <vt:lpstr>What we measured</vt:lpstr>
      <vt:lpstr>Results</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 JSON to me</dc:title>
  <dc:creator>Holly Hewitt (student)</dc:creator>
  <cp:lastModifiedBy>Holly Hewitt (student)</cp:lastModifiedBy>
  <cp:revision>4</cp:revision>
  <dcterms:created xsi:type="dcterms:W3CDTF">2023-03-22T18:31:35Z</dcterms:created>
  <dcterms:modified xsi:type="dcterms:W3CDTF">2023-03-24T16:27:56Z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0x0101002591F4FBB5E1AC4E9265C86D472B7782</vt:lpwstr>
  </property>
</Properties>
</file>